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319" r:id="rId6"/>
    <p:sldId id="377" r:id="rId7"/>
    <p:sldId id="265" r:id="rId8"/>
    <p:sldId id="313" r:id="rId9"/>
    <p:sldId id="309" r:id="rId10"/>
    <p:sldId id="314" r:id="rId11"/>
    <p:sldId id="262" r:id="rId12"/>
    <p:sldId id="270" r:id="rId13"/>
    <p:sldId id="316" r:id="rId14"/>
    <p:sldId id="269" r:id="rId15"/>
    <p:sldId id="317" r:id="rId16"/>
    <p:sldId id="273" r:id="rId17"/>
    <p:sldId id="318" r:id="rId18"/>
    <p:sldId id="274" r:id="rId19"/>
    <p:sldId id="275" r:id="rId20"/>
    <p:sldId id="311" r:id="rId21"/>
    <p:sldId id="308" r:id="rId22"/>
    <p:sldId id="291" r:id="rId23"/>
    <p:sldId id="294" r:id="rId24"/>
    <p:sldId id="300" r:id="rId25"/>
    <p:sldId id="301" r:id="rId26"/>
    <p:sldId id="378" r:id="rId27"/>
    <p:sldId id="302" r:id="rId28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438" y="108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8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A887-5191-4B2D-960E-179F8E91794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156"/>
            <a:ext cx="5327650" cy="50843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17097E-AD83-4B98-A887-9447B3F2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71338"/>
          <a:stretch/>
        </p:blipFill>
        <p:spPr>
          <a:xfrm>
            <a:off x="109538" y="92423"/>
            <a:ext cx="5083599" cy="9233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E79FCB-1BD6-4441-B75C-23107FDE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424248"/>
            <a:ext cx="607725" cy="565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CB46B9-D5D5-4648-B92D-2EAEF7DF08B3}"/>
              </a:ext>
            </a:extLst>
          </p:cNvPr>
          <p:cNvSpPr txBox="1"/>
          <p:nvPr/>
        </p:nvSpPr>
        <p:spPr>
          <a:xfrm>
            <a:off x="946910" y="1969161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ПОДРОБНАЯ ИНСТРУКЦИЯ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29AA9-6A23-4356-B9C1-A970F5218269}"/>
              </a:ext>
            </a:extLst>
          </p:cNvPr>
          <p:cNvSpPr txBox="1"/>
          <p:nvPr/>
        </p:nvSpPr>
        <p:spPr>
          <a:xfrm>
            <a:off x="552450" y="2272082"/>
            <a:ext cx="4424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 ЭКСПЛУАТАЦИИ ЭЛЕКТРИЧЕСКОЙ </a:t>
            </a:r>
          </a:p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ВАРОЧНОЙ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ПАНЕЛИ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EEHS.64.4S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/Х; 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EEHS.32.4S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/Х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EEHE.64.4W/B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/Х;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EEHE.32.4W/B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/Х</a:t>
            </a:r>
          </a:p>
          <a:p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3560767" y="697450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92F270-165F-49FA-BCA8-A4D641773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789" y="4332470"/>
            <a:ext cx="1942456" cy="19424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B6E7A-780A-4C11-AAF2-52F2A1937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8" y="3981747"/>
            <a:ext cx="2643901" cy="26439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F6E264-085A-45D7-8C32-2ECE48D7A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8" y="6428233"/>
            <a:ext cx="486983" cy="488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1875" y="6963043"/>
            <a:ext cx="5581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ru-RU" sz="105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er.01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117037-5C6C-4471-8492-B9E3F09BDAD4}"/>
              </a:ext>
            </a:extLst>
          </p:cNvPr>
          <p:cNvSpPr/>
          <p:nvPr/>
        </p:nvSpPr>
        <p:spPr>
          <a:xfrm>
            <a:off x="-230801" y="4190837"/>
            <a:ext cx="5575781" cy="34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177800" algn="ctr">
              <a:lnSpc>
                <a:spcPts val="125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EEHX.</a:t>
            </a:r>
            <a:r>
              <a:rPr 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32</a:t>
            </a: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.4X</a:t>
            </a:r>
            <a:r>
              <a:rPr 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44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C5BB6D-A453-4FCF-840F-28BA262F1EC6}"/>
              </a:ext>
            </a:extLst>
          </p:cNvPr>
          <p:cNvSpPr/>
          <p:nvPr/>
        </p:nvSpPr>
        <p:spPr>
          <a:xfrm>
            <a:off x="54268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РАСШИФРОВКА АББРЕВИАТУР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01BBCF-7B70-4002-839E-B6C1310256D2}"/>
              </a:ext>
            </a:extLst>
          </p:cNvPr>
          <p:cNvCxnSpPr>
            <a:cxnSpLocks/>
          </p:cNvCxnSpPr>
          <p:nvPr/>
        </p:nvCxnSpPr>
        <p:spPr>
          <a:xfrm>
            <a:off x="1415468" y="4382466"/>
            <a:ext cx="6284" cy="213552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4E3BA5-65E9-440B-857E-CE8F79EE0076}"/>
              </a:ext>
            </a:extLst>
          </p:cNvPr>
          <p:cNvSpPr txBox="1"/>
          <p:nvPr/>
        </p:nvSpPr>
        <p:spPr>
          <a:xfrm>
            <a:off x="1353015" y="6268803"/>
            <a:ext cx="424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– </a:t>
            </a:r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ОБОЗНАЧЕНИЕ ПРОИЗВОДСТВЕННОЙ ПЛОЩАДКИ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78D3BB1-A373-43B6-B26F-739FB809008A}"/>
              </a:ext>
            </a:extLst>
          </p:cNvPr>
          <p:cNvCxnSpPr>
            <a:cxnSpLocks/>
          </p:cNvCxnSpPr>
          <p:nvPr/>
        </p:nvCxnSpPr>
        <p:spPr>
          <a:xfrm>
            <a:off x="1720268" y="4382465"/>
            <a:ext cx="5291" cy="180618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9402A6-FA56-4397-8C4D-0A58363FB680}"/>
              </a:ext>
            </a:extLst>
          </p:cNvPr>
          <p:cNvSpPr txBox="1"/>
          <p:nvPr/>
        </p:nvSpPr>
        <p:spPr>
          <a:xfrm>
            <a:off x="1661344" y="5943829"/>
            <a:ext cx="224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LECTRIC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ЭЛЕКТРИЧЕСКАЯ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6AD3625-DF2C-44FC-BD58-A423B766E949}"/>
              </a:ext>
            </a:extLst>
          </p:cNvPr>
          <p:cNvCxnSpPr>
            <a:cxnSpLocks/>
          </p:cNvCxnSpPr>
          <p:nvPr/>
        </p:nvCxnSpPr>
        <p:spPr>
          <a:xfrm>
            <a:off x="2063168" y="4382465"/>
            <a:ext cx="6924" cy="144972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06BCB6-E9E8-409A-936B-7A9BDBE7022F}"/>
              </a:ext>
            </a:extLst>
          </p:cNvPr>
          <p:cNvSpPr txBox="1"/>
          <p:nvPr/>
        </p:nvSpPr>
        <p:spPr>
          <a:xfrm>
            <a:off x="2006018" y="5582266"/>
            <a:ext cx="412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ВАРОЧНАЯ ПАНЕЛЬ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A6D4C49-6C21-48EB-8972-80AE14AF4BE5}"/>
              </a:ext>
            </a:extLst>
          </p:cNvPr>
          <p:cNvCxnSpPr>
            <a:cxnSpLocks/>
          </p:cNvCxnSpPr>
          <p:nvPr/>
        </p:nvCxnSpPr>
        <p:spPr>
          <a:xfrm>
            <a:off x="2396543" y="4382466"/>
            <a:ext cx="0" cy="112587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AF0D6D-7BF3-4000-B272-28E72E98BBD9}"/>
              </a:ext>
            </a:extLst>
          </p:cNvPr>
          <p:cNvSpPr txBox="1"/>
          <p:nvPr/>
        </p:nvSpPr>
        <p:spPr>
          <a:xfrm>
            <a:off x="2354053" y="4820764"/>
            <a:ext cx="29530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ПОВЕРХНОСТЬ ИЗ НЕРЖАВЕЮЩЕЙ СТАЛИ</a:t>
            </a:r>
          </a:p>
          <a:p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– ЭМАЛИРОВАННАЯ ПОВЕРХНОСТЬ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10020DD-4516-46B1-8633-90BA85853198}"/>
              </a:ext>
            </a:extLst>
          </p:cNvPr>
          <p:cNvCxnSpPr>
            <a:cxnSpLocks/>
          </p:cNvCxnSpPr>
          <p:nvPr/>
        </p:nvCxnSpPr>
        <p:spPr>
          <a:xfrm>
            <a:off x="2393942" y="5498812"/>
            <a:ext cx="285647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2548599-D12F-4FE1-9DA0-92A2988021D5}"/>
              </a:ext>
            </a:extLst>
          </p:cNvPr>
          <p:cNvCxnSpPr>
            <a:cxnSpLocks/>
          </p:cNvCxnSpPr>
          <p:nvPr/>
        </p:nvCxnSpPr>
        <p:spPr>
          <a:xfrm>
            <a:off x="2070092" y="5832187"/>
            <a:ext cx="208151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4CE141B-2632-4305-8C82-E24410CF52CC}"/>
              </a:ext>
            </a:extLst>
          </p:cNvPr>
          <p:cNvCxnSpPr>
            <a:cxnSpLocks/>
          </p:cNvCxnSpPr>
          <p:nvPr/>
        </p:nvCxnSpPr>
        <p:spPr>
          <a:xfrm>
            <a:off x="1725559" y="6188645"/>
            <a:ext cx="208068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29CED5A-F6FF-4BCF-BF3F-FEA709E5608D}"/>
              </a:ext>
            </a:extLst>
          </p:cNvPr>
          <p:cNvCxnSpPr>
            <a:cxnSpLocks/>
          </p:cNvCxnSpPr>
          <p:nvPr/>
        </p:nvCxnSpPr>
        <p:spPr>
          <a:xfrm>
            <a:off x="1421752" y="6517987"/>
            <a:ext cx="366546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2820808" y="3230265"/>
            <a:ext cx="0" cy="7142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024F769-898A-49EB-A31D-BF8AEAB5EDE4}"/>
              </a:ext>
            </a:extLst>
          </p:cNvPr>
          <p:cNvCxnSpPr>
            <a:cxnSpLocks/>
          </p:cNvCxnSpPr>
          <p:nvPr/>
        </p:nvCxnSpPr>
        <p:spPr>
          <a:xfrm>
            <a:off x="1582654" y="3230265"/>
            <a:ext cx="123815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0D1DC97-8B64-4CF9-83B5-06D9DA65A6ED}"/>
              </a:ext>
            </a:extLst>
          </p:cNvPr>
          <p:cNvSpPr txBox="1"/>
          <p:nvPr/>
        </p:nvSpPr>
        <p:spPr>
          <a:xfrm>
            <a:off x="1494657" y="3167893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100">
                <a:latin typeface="Segoe UI" panose="020B0502040204020203" pitchFamily="34" charset="0"/>
                <a:cs typeface="Segoe UI" panose="020B0502040204020203" pitchFamily="34" charset="0"/>
              </a:rPr>
              <a:t>0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см РАЗМЕР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8D7D9A7-1282-4C75-9E9F-0D493CFEB592}"/>
              </a:ext>
            </a:extLst>
          </p:cNvPr>
          <p:cNvCxnSpPr>
            <a:cxnSpLocks/>
          </p:cNvCxnSpPr>
          <p:nvPr/>
        </p:nvCxnSpPr>
        <p:spPr>
          <a:xfrm>
            <a:off x="3122433" y="2839740"/>
            <a:ext cx="0" cy="111671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404C15A-1A85-46EE-8659-319ED4BE916E}"/>
              </a:ext>
            </a:extLst>
          </p:cNvPr>
          <p:cNvSpPr txBox="1"/>
          <p:nvPr/>
        </p:nvSpPr>
        <p:spPr>
          <a:xfrm>
            <a:off x="1876734" y="2778492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2 КОНФОРКИ  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E836F686-79BD-4ED8-B468-CDA7A5D5C635}"/>
              </a:ext>
            </a:extLst>
          </p:cNvPr>
          <p:cNvCxnSpPr>
            <a:cxnSpLocks/>
          </p:cNvCxnSpPr>
          <p:nvPr/>
        </p:nvCxnSpPr>
        <p:spPr>
          <a:xfrm>
            <a:off x="3550744" y="2410247"/>
            <a:ext cx="5740" cy="15247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208E30AE-2852-4E08-98D9-4E4BBC98218F}"/>
              </a:ext>
            </a:extLst>
          </p:cNvPr>
          <p:cNvCxnSpPr>
            <a:cxnSpLocks/>
          </p:cNvCxnSpPr>
          <p:nvPr/>
        </p:nvCxnSpPr>
        <p:spPr>
          <a:xfrm>
            <a:off x="745483" y="2410247"/>
            <a:ext cx="27998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391C85F-1735-4AFD-AD25-E6F4B46F4250}"/>
              </a:ext>
            </a:extLst>
          </p:cNvPr>
          <p:cNvSpPr txBox="1"/>
          <p:nvPr/>
        </p:nvSpPr>
        <p:spPr>
          <a:xfrm>
            <a:off x="668873" y="2407046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ПРОИЗВОДСТВЕННОЕ ОБОЗНАЧЕНИЕ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41D5CF07-56A1-4C11-9838-2DA19A0E9324}"/>
              </a:ext>
            </a:extLst>
          </p:cNvPr>
          <p:cNvCxnSpPr>
            <a:cxnSpLocks/>
          </p:cNvCxnSpPr>
          <p:nvPr/>
        </p:nvCxnSpPr>
        <p:spPr>
          <a:xfrm>
            <a:off x="3854611" y="1467114"/>
            <a:ext cx="0" cy="247170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16FD0FD-EFFA-41AB-A245-6F796BE8FB6E}"/>
              </a:ext>
            </a:extLst>
          </p:cNvPr>
          <p:cNvCxnSpPr>
            <a:cxnSpLocks/>
          </p:cNvCxnSpPr>
          <p:nvPr/>
        </p:nvCxnSpPr>
        <p:spPr>
          <a:xfrm>
            <a:off x="1913063" y="1465803"/>
            <a:ext cx="194800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-9-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D259B5-B834-4A51-87B7-D3E5B74DBDA1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3F35291-3A9F-4FF3-88C9-9B9FF8677174}"/>
              </a:ext>
            </a:extLst>
          </p:cNvPr>
          <p:cNvCxnSpPr>
            <a:cxnSpLocks/>
          </p:cNvCxnSpPr>
          <p:nvPr/>
        </p:nvCxnSpPr>
        <p:spPr>
          <a:xfrm>
            <a:off x="1946267" y="2839740"/>
            <a:ext cx="11712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D53B97-C3D8-42C9-8201-88F4E119F83A}"/>
              </a:ext>
            </a:extLst>
          </p:cNvPr>
          <p:cNvSpPr txBox="1"/>
          <p:nvPr/>
        </p:nvSpPr>
        <p:spPr>
          <a:xfrm>
            <a:off x="1819583" y="1439074"/>
            <a:ext cx="29530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TEEL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СТАЛЬНОЙ ЦВЕТ</a:t>
            </a:r>
          </a:p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HITE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БЕЛЫЙ ЦВЕТ </a:t>
            </a:r>
          </a:p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LACK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ЧЕРНЫЙ ЦВЕТ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58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45E4DE8-E5E9-4B12-86DC-3F910E512F8D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 ПО МОНТАЖУ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178F53-2279-4AAF-BB1B-512D298EB8C8}"/>
              </a:ext>
            </a:extLst>
          </p:cNvPr>
          <p:cNvSpPr/>
          <p:nvPr/>
        </p:nvSpPr>
        <p:spPr>
          <a:xfrm>
            <a:off x="154339" y="1157873"/>
            <a:ext cx="50206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Установка должна производиться компетентным мастером согласно инструкции.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нормальной работы варочной панели размеры ниши, куда она будет монтироваться, должны быть верны. А материал должен быть устойчив к высоким температурам. Пожалуйста, производите установку согласно размерам, указанным</a:t>
            </a:r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рис. 1.</a:t>
            </a:r>
          </a:p>
          <a:p>
            <a:endParaRPr lang="ru-RU" sz="12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Стенки мебели, в которую встраивается варочная панель, должны быть жароустойчивы. В особенности, если боковые стенки сделаны из пиломатериала с покрытием, покрытие должно быть устойчиво против температуры 100 ̊С. Пластик или клейкое покрытие, не устойчивое перед такой температурой, может деформироваться.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целях безопасности следует предотвратить прямое касание варочной панели с электрическими деталями.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Детали, обеспечивающие изоляцию и защиту, должны быть закреплены так, чтобы их нельзя было бы удалить каким-либо инструментом.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обеспечения большей циркуляции воздуха монтаж следует выполнять так, как указано </a:t>
            </a:r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рис. 1.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кухонном гарнитуре, куда встраивается варочная панель,  рекомендуется оставить снизу пустое пространство высотой мин. 20 мм.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установкой варочной панели подготовьте место для установки, организуйте электропроводку.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рекомендуется устанавливать прибор вблизи холодильника.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644EA-2F14-49A9-BDF2-C91A173B517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-10-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4D99F-221A-48D7-AE10-2E7CDDC70E72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2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5C3B-BDED-4BA3-A732-C307A8940553}"/>
              </a:ext>
            </a:extLst>
          </p:cNvPr>
          <p:cNvSpPr txBox="1"/>
          <p:nvPr/>
        </p:nvSpPr>
        <p:spPr>
          <a:xfrm>
            <a:off x="71212" y="719118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436384-67F9-47D0-8F2B-F24F2326DD3A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РИСУНОК 1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(EEHS.64.4S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EEHE.64.4W/B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93610-1B87-49F2-BEB5-6968B35C971C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-11-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4336DC-41D9-4E38-A2E0-BA391F586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5" y="1364327"/>
            <a:ext cx="4858008" cy="48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9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5C3B-BDED-4BA3-A732-C307A8940553}"/>
              </a:ext>
            </a:extLst>
          </p:cNvPr>
          <p:cNvSpPr txBox="1"/>
          <p:nvPr/>
        </p:nvSpPr>
        <p:spPr>
          <a:xfrm>
            <a:off x="63793" y="71911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436384-67F9-47D0-8F2B-F24F2326DD3A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РИСУНОК 1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(EEHS.32.4S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EEHE.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32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.4W/B)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93610-1B87-49F2-BEB5-6968B35C971C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-12-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2B466-042D-4ED8-804E-65490699F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" y="2614835"/>
            <a:ext cx="5103793" cy="34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513974-1EB1-4F1A-BB55-F02896A2C266}"/>
              </a:ext>
            </a:extLst>
          </p:cNvPr>
          <p:cNvSpPr/>
          <p:nvPr/>
        </p:nvSpPr>
        <p:spPr>
          <a:xfrm>
            <a:off x="88075" y="952415"/>
            <a:ext cx="5227809" cy="63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ПРОЦЕСС МОНТАЖА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8BF0B-68F8-4A61-8163-98420D549D8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-13-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B45ED-B15C-4397-ABEE-D04D8755153B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945EE5-CFFB-4266-B586-4BBBCACA6C9C}"/>
              </a:ext>
            </a:extLst>
          </p:cNvPr>
          <p:cNvSpPr/>
          <p:nvPr/>
        </p:nvSpPr>
        <p:spPr>
          <a:xfrm>
            <a:off x="88075" y="1334590"/>
            <a:ext cx="52278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Столешница кухонного гарнитура должна быть ровной и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горизонтальной.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Торцы выреза следует соответствующим образом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загерметизировать для защиты от влаги и грязи.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Прилагаемые в комплекте крепежные детали (4 шт.) с винтами (4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шт.) прикрутите к передней и задней стенке варочной панели в имеющиеся отверстия и прорези.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Подключите варочную панель к электросети (см. раздел «Электрическое соединение»).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 нижней стороны варочной панели приклейте самоклеящийся уплотнитель, который прилагается в комплекте.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Установите варочную панель в монтажный проем и сверху прижмите ее к столешнице.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прикручивания крепежных деталей разрешается использовать винты максимальной длиной 6,5 мм.</a:t>
            </a:r>
          </a:p>
        </p:txBody>
      </p:sp>
    </p:spTree>
    <p:extLst>
      <p:ext uri="{BB962C8B-B14F-4D97-AF65-F5344CB8AC3E}">
        <p14:creationId xmlns:p14="http://schemas.microsoft.com/office/powerpoint/2010/main" val="6194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513974-1EB1-4F1A-BB55-F02896A2C266}"/>
              </a:ext>
            </a:extLst>
          </p:cNvPr>
          <p:cNvSpPr/>
          <p:nvPr/>
        </p:nvSpPr>
        <p:spPr>
          <a:xfrm>
            <a:off x="88075" y="952415"/>
            <a:ext cx="5227809" cy="63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ПРОЦЕСС МОНТАЖА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8BF0B-68F8-4A61-8163-98420D549D8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-14-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B45ED-B15C-4397-ABEE-D04D8755153B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D1E01C-0C30-4C8F-88E6-30345BD2C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989" y="4862672"/>
            <a:ext cx="1076325" cy="20193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3CFC5C-DC55-4A98-A066-3279A13B1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93" y="1679345"/>
            <a:ext cx="2071521" cy="23026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4E2594-EC76-47B0-83F6-84970AD4A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063" y="1802601"/>
            <a:ext cx="2274175" cy="205609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D8CC54D-2EDF-4E22-A94C-8ABA3219CD2C}"/>
              </a:ext>
            </a:extLst>
          </p:cNvPr>
          <p:cNvSpPr/>
          <p:nvPr/>
        </p:nvSpPr>
        <p:spPr>
          <a:xfrm>
            <a:off x="65942" y="1185095"/>
            <a:ext cx="1432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EEHS.64.4S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EEHE.64.4W/B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4FEB7A0-9BE8-43D3-8B3B-4FD6554F97AB}"/>
              </a:ext>
            </a:extLst>
          </p:cNvPr>
          <p:cNvSpPr/>
          <p:nvPr/>
        </p:nvSpPr>
        <p:spPr>
          <a:xfrm>
            <a:off x="65942" y="4197681"/>
            <a:ext cx="2663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EEHS.32.4S</a:t>
            </a:r>
          </a:p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EEHE.32.4W/B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A2C5ED-D891-4C90-822C-D74827FB1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63" y="4723069"/>
            <a:ext cx="2071521" cy="23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9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ЭЛЕКТРИЧЕСКОЕ СОЕДИНЕНИЕ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CFDE48-664E-4467-AA36-0266734158F3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-15-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40485-A7EF-4850-9930-7A0F80872F26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F1E4D5-38EF-41A1-ADC3-AFA94EC6C6A7}"/>
              </a:ext>
            </a:extLst>
          </p:cNvPr>
          <p:cNvSpPr/>
          <p:nvPr/>
        </p:nvSpPr>
        <p:spPr>
          <a:xfrm>
            <a:off x="154339" y="1041314"/>
            <a:ext cx="50206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Важные 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предупреждения!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прибора к электросети и замену присоединительного кабеля может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производить только сервисный центр или квалифицированный специалист.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Защита подключения к электросети должна соответствовать действующим предписаниям.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подключением необходимо проверить, совпадает ли напряжение, указанное в заводской табличке, с фактическим напряжением в сети.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Заводская табличка с основными данными прибора находится на нижней стороне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варочной панели.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доступа к клеммам откройте крышку клеммной колодки.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подключении варочной панели к электросети необходимо предусмотреть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размыкающее устройство, отключающее все контакты и с расстоянием между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разомкнутыми контактами не менее 3 мм. Подойдут предохранители, защитные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переключатели тока и т. п.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должно быть выполнено с учетом возможностей предохранителей и токовой нагрузки электросети.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Варочная панель может быть встроена между элементами кухонной мебели, причем один из них может быть выше варочной панели, а другой должен быть одинаковой высоты с ней.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Следите, чтобы при монтаже кабель не оказался зажат и не попадал на острые края.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Присоединительные кабели соседних подключенных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электроприборов не должны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касаться горячих конфорок.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 любым вмешательством отключите прибор от электросети.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сетевого напряжения подключите варочную панель согласно схеме.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Защитный провод заземления (PE) подключите к клемме, обозначенной символом заземления.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ЭЛЕКТРИЧЕСКОЕ СОЕДИНЕНИЕ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CFDE48-664E-4467-AA36-0266734158F3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-16-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40485-A7EF-4850-9930-7A0F80872F26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F1E4D5-38EF-41A1-ADC3-AFA94EC6C6A7}"/>
              </a:ext>
            </a:extLst>
          </p:cNvPr>
          <p:cNvSpPr/>
          <p:nvPr/>
        </p:nvSpPr>
        <p:spPr>
          <a:xfrm>
            <a:off x="63793" y="1121698"/>
            <a:ext cx="5186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Присоединительный кабель обязательно проложите через зажим, предотвращающий избыточное натяжение кабеля.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Защитный провод заземления со стороны прибора должен быть длиннее остальных проводов.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подключения включите все нагревательные элементы на 3 минуты, чтобы проверить их работу.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5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5C3B-BDED-4BA3-A732-C307A8940553}"/>
              </a:ext>
            </a:extLst>
          </p:cNvPr>
          <p:cNvSpPr txBox="1"/>
          <p:nvPr/>
        </p:nvSpPr>
        <p:spPr>
          <a:xfrm>
            <a:off x="63793" y="719118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73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СХЕМА ПОДКЛЮЧЕНИЯ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0B5CB-342C-477C-8CEA-6519EBD6B1C9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-17-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0874AD-8D12-439B-A9EA-CAE1514865D0}"/>
              </a:ext>
            </a:extLst>
          </p:cNvPr>
          <p:cNvSpPr/>
          <p:nvPr/>
        </p:nvSpPr>
        <p:spPr>
          <a:xfrm>
            <a:off x="154339" y="1158492"/>
            <a:ext cx="50206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Неправильное подключение может привести к повреждению деталей прибора.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подключением необходимо проверить, совпадает ли напряжение, указанное в заводской табличке, с фактическим напряжением в сети. Присоединительное напряжение в сети (230 В на N) специалист должен проверить с помощью измерительного прибора.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Присоединительный кабель с задней стороны прибора проложите таким образом, чтобы он не касался задней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стенки варочной панели, так как во время работы прибора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она нагревается.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Перемычки лежат в клеммной колодке. Винты клемм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уже откручены, поэтому их не нужно откручивать. При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закручивании винтов слышен слабый щелчок: это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означает, что винт необходимо крепко затянуть.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C4E503-AF58-4633-9CD3-39A74A9A0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9" y="4734716"/>
            <a:ext cx="4928371" cy="17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4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5C3B-BDED-4BA3-A732-C307A8940553}"/>
              </a:ext>
            </a:extLst>
          </p:cNvPr>
          <p:cNvSpPr txBox="1"/>
          <p:nvPr/>
        </p:nvSpPr>
        <p:spPr>
          <a:xfrm>
            <a:off x="63793" y="720164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60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ПЕРВЫМ ИСПОЛЬЗОВАНИЕМ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07811-B452-4AE7-979A-7347F2DB9BB1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-18-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90EAA9-14AE-48EF-8205-D71BEA5DF581}"/>
              </a:ext>
            </a:extLst>
          </p:cNvPr>
          <p:cNvSpPr/>
          <p:nvPr/>
        </p:nvSpPr>
        <p:spPr>
          <a:xfrm>
            <a:off x="154339" y="1121698"/>
            <a:ext cx="5020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Конфорки без посуды включите на 3-5 минут на максимальную мощность, чтобы они обгорели. Таким образом, защитное покрытие конфорок образует прочный слой. При первом нагреве конфорок может появиться дым.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5B2D7E-4177-470B-B528-DBB2D9FE6410}"/>
              </a:ext>
            </a:extLst>
          </p:cNvPr>
          <p:cNvSpPr/>
          <p:nvPr/>
        </p:nvSpPr>
        <p:spPr>
          <a:xfrm>
            <a:off x="154339" y="1891085"/>
            <a:ext cx="50206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Диаметр дна посуды должен соответствовать диаметру конфорки. При маленьком диаметре посуды конфорка может повредиться.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Дно посуды и поверхность конфорки всегда должны быть чистыми и  сухими, чтобы обеспечить хорошую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теплопроводность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избежать  повреждения варочной поверхности.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ставьте на варочную поверхность мокрую посуду и влажные крышки. Влага может повредить конфорки.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охлаждайте горячую посуду на неиспользуемых конфорках, так как под дном посуды образуется конденсат, что может привести к коррозии дна посуды.</a:t>
            </a:r>
          </a:p>
        </p:txBody>
      </p:sp>
    </p:spTree>
    <p:extLst>
      <p:ext uri="{BB962C8B-B14F-4D97-AF65-F5344CB8AC3E}">
        <p14:creationId xmlns:p14="http://schemas.microsoft.com/office/powerpoint/2010/main" val="26453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E6F6B4-3216-40EC-8574-7A774756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16"/>
          <a:stretch/>
        </p:blipFill>
        <p:spPr>
          <a:xfrm>
            <a:off x="759229" y="820475"/>
            <a:ext cx="4568422" cy="6340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05D84C-82F7-40CD-B20C-021E925B5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7AFEC6-8E6F-4946-B8A6-FACAC0882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ACF23-0C96-48F3-8306-120BB2EC567C}"/>
              </a:ext>
            </a:extLst>
          </p:cNvPr>
          <p:cNvSpPr txBox="1"/>
          <p:nvPr/>
        </p:nvSpPr>
        <p:spPr>
          <a:xfrm>
            <a:off x="92079" y="7185753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399D8-58A8-4608-B34D-A5254921C6B0}"/>
              </a:ext>
            </a:extLst>
          </p:cNvPr>
          <p:cNvSpPr txBox="1"/>
          <p:nvPr/>
        </p:nvSpPr>
        <p:spPr>
          <a:xfrm>
            <a:off x="229755" y="1431440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БЛАГОДАРИМ ВАС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C06CB-FA55-4823-860A-DEEB22B6CE75}"/>
              </a:ext>
            </a:extLst>
          </p:cNvPr>
          <p:cNvSpPr txBox="1"/>
          <p:nvPr/>
        </p:nvSpPr>
        <p:spPr>
          <a:xfrm>
            <a:off x="229755" y="1692751"/>
            <a:ext cx="373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 доверие и поздравляем с приобретением нового прибора.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2D8BF1-B443-4A81-A77C-F39596C09952}"/>
              </a:ext>
            </a:extLst>
          </p:cNvPr>
          <p:cNvSpPr/>
          <p:nvPr/>
        </p:nvSpPr>
        <p:spPr>
          <a:xfrm>
            <a:off x="229755" y="2242836"/>
            <a:ext cx="3889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более удобного и простого пользования прибором мы подготовили подробную инструкцию по эксплуатации. Она поможет вам быстрее познакомиться с новым прибором.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7A5167-98D7-4859-8F63-8D24B979469E}"/>
              </a:ext>
            </a:extLst>
          </p:cNvPr>
          <p:cNvSpPr/>
          <p:nvPr/>
        </p:nvSpPr>
        <p:spPr>
          <a:xfrm>
            <a:off x="229755" y="3162253"/>
            <a:ext cx="3995737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Данное руководство содержит важную информацию по безопасной установке, использованию вашего прибора и уходу за ним, а также необходимые предупреждения, которые позволят вам извлечь максимальную пользу из прибора.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2B11FE-28BF-47DB-9201-6BE9A72A9397}"/>
              </a:ext>
            </a:extLst>
          </p:cNvPr>
          <p:cNvSpPr/>
          <p:nvPr/>
        </p:nvSpPr>
        <p:spPr>
          <a:xfrm>
            <a:off x="229755" y="4391997"/>
            <a:ext cx="4240645" cy="47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Храните данное руководство в надежном и удобном месте с тем, чтобы пользоваться им при необходимости.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DAF8A0-507B-4F09-9D17-53F36BA8040F}"/>
              </a:ext>
            </a:extLst>
          </p:cNvPr>
          <p:cNvSpPr/>
          <p:nvPr/>
        </p:nvSpPr>
        <p:spPr>
          <a:xfrm>
            <a:off x="229755" y="5909519"/>
            <a:ext cx="3353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Инструкцию по эксплуатации Вы также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можете найти на нашем сайте:</a:t>
            </a:r>
          </a:p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www.maunfeld.ru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5C3B-BDED-4BA3-A732-C307A8940553}"/>
              </a:ext>
            </a:extLst>
          </p:cNvPr>
          <p:cNvSpPr txBox="1"/>
          <p:nvPr/>
        </p:nvSpPr>
        <p:spPr>
          <a:xfrm>
            <a:off x="154339" y="71911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60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ПРИБОРА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6D61B9-E5E5-44CC-885E-176E10295462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СОВЕТЫ ПО ИСПОЛЬЗОВАНИЮ ПОСУДЫ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07811-B452-4AE7-979A-7347F2DB9BB1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-19-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340F70-0A6B-4008-9BF3-36CC4F06BC89}"/>
              </a:ext>
            </a:extLst>
          </p:cNvPr>
          <p:cNvSpPr/>
          <p:nvPr/>
        </p:nvSpPr>
        <p:spPr>
          <a:xfrm>
            <a:off x="71212" y="1158492"/>
            <a:ext cx="51792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качественную посуду с плоским, стабильным дном.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Теплопередача будет наиболее эффективной, если диаметр дна посуды соответствует диаметру конфорки и посуда установлена в центре конфорки.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приготовлении в посуде из огнеупорного и термостойкого стекла или фарфора следуйте указаниям производителя посуды.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приготовлении в скороварке постоянно контролируйте процесс приготовления, пока не будет достигнуто соответствующее давление. Сначала конфорка должна работать на максимальной мощности, а затем, соблюдая рекомендации изготовителя скороварки, своевременно уменьшите степень нагрева конфорки.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Следите, чтобы в посуде всегда было достаточное количество жидкости. Из-за нагрева пустой посуды варочная поверхность может перегреться, в результате чего повредится посуда и сама варочная поверхность.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Посуда из огнеупорного стекла со шлифованным дном подходит для использования на варочной поверхности, если диаметр дна соответствует диаметру конфорки. Посуда с дном большего диаметра может треснуть.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использовании особой посуды следуйте рекомендациям производителя данной посуды.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A60D56-BD65-44E0-AF5E-CF6FE8528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665" y="5084342"/>
            <a:ext cx="1854522" cy="20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2DE550F-61D6-4A48-97E8-781DB2FA9D74}"/>
              </a:ext>
            </a:extLst>
          </p:cNvPr>
          <p:cNvSpPr txBox="1"/>
          <p:nvPr/>
        </p:nvSpPr>
        <p:spPr>
          <a:xfrm>
            <a:off x="63793" y="7192676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-20-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18DF08-E35F-44D6-B6D9-691C69998B0A}"/>
              </a:ext>
            </a:extLst>
          </p:cNvPr>
          <p:cNvSpPr txBox="1"/>
          <p:nvPr/>
        </p:nvSpPr>
        <p:spPr>
          <a:xfrm>
            <a:off x="71212" y="444589"/>
            <a:ext cx="27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ПАНЕЛЬ УПРАВЛЕНИЯ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B753A5C-0EE8-4843-B312-CBED84F2C3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2C1CF5B-26FC-40D8-8E46-05242BDDC950}"/>
              </a:ext>
            </a:extLst>
          </p:cNvPr>
          <p:cNvSpPr/>
          <p:nvPr/>
        </p:nvSpPr>
        <p:spPr>
          <a:xfrm>
            <a:off x="63793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УПРАВЛЕНИЕ КОНФОРКАМИ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BBC92-8E57-48C3-AFD1-EE18EBA0F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19" y="4306600"/>
            <a:ext cx="1581426" cy="14382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3EAA1E-FC30-44A5-8E48-16CBEF1CDCE1}"/>
              </a:ext>
            </a:extLst>
          </p:cNvPr>
          <p:cNvSpPr/>
          <p:nvPr/>
        </p:nvSpPr>
        <p:spPr>
          <a:xfrm>
            <a:off x="154340" y="1090772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Конфорки включаются с помощью переключателей, расположенных на панели управления.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Символы около переключателей указывают, какой конфорке соответствует данный переключатель.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Желтая лампочка-индикатор светится при любой включенной конфорке.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Степень нагрева конфорок обозначена на переключателях цифрами от 1 до 6. Степень нагрева устанавливается ступенчато в диапазоне от 1 до 6. Ступенчатые переключатели имеют круговое вращение. Включить конфорку можно по или против часовой стрелки.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за 3-5 минут до окончания приготовления выключить конфорку и таким образом использовать остаточное тепло и сэкономить электроэнергию. В таблице указаны примеры использования отдельных степеней нагрева.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DF0E2A-45EC-408D-A89D-69CE6291E739}"/>
              </a:ext>
            </a:extLst>
          </p:cNvPr>
          <p:cNvSpPr/>
          <p:nvPr/>
        </p:nvSpPr>
        <p:spPr>
          <a:xfrm>
            <a:off x="154338" y="6096793"/>
            <a:ext cx="5103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Экспресс-конфорки (в некоторых моделях) отличаются от стандартных большей мощностью и нагреваются быстрее. Они обозначены красной точкой в середине, которая через некоторое время может исчезнуть из-за многократного нагревания и очистки конфорки.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F7388B-4972-41FC-8B9F-6C7720179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15166"/>
              </p:ext>
            </p:extLst>
          </p:nvPr>
        </p:nvGraphicFramePr>
        <p:xfrm>
          <a:off x="1981972" y="4076298"/>
          <a:ext cx="3193033" cy="1898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2755">
                  <a:extLst>
                    <a:ext uri="{9D8B030D-6E8A-4147-A177-3AD203B41FA5}">
                      <a16:colId xmlns:a16="http://schemas.microsoft.com/office/drawing/2014/main" val="3677883382"/>
                    </a:ext>
                  </a:extLst>
                </a:gridCol>
                <a:gridCol w="2890278">
                  <a:extLst>
                    <a:ext uri="{9D8B030D-6E8A-4147-A177-3AD203B41FA5}">
                      <a16:colId xmlns:a16="http://schemas.microsoft.com/office/drawing/2014/main" val="4248542440"/>
                    </a:ext>
                  </a:extLst>
                </a:gridCol>
              </a:tblGrid>
              <a:tr h="233472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Конфорка выключена.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905942"/>
                  </a:ext>
                </a:extLst>
              </a:tr>
              <a:tr h="206185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Поддержание температуры блюда, продолжение приготовления небольшого количества пищи.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727048"/>
                  </a:ext>
                </a:extLst>
              </a:tr>
              <a:tr h="23347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Продолжение приготовления.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87312"/>
                  </a:ext>
                </a:extLst>
              </a:tr>
              <a:tr h="23347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Продолжение приготовления, длительное приготовление большого количества пищи.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47132"/>
                  </a:ext>
                </a:extLst>
              </a:tr>
              <a:tr h="23347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Многократное </a:t>
                      </a:r>
                      <a:r>
                        <a:rPr lang="ru-RU" sz="9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зажаривание</a:t>
                      </a:r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(блинчики)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88408"/>
                  </a:ext>
                </a:extLst>
              </a:tr>
              <a:tr h="23347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Зажаривание</a:t>
                      </a:r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 масле.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837135"/>
                  </a:ext>
                </a:extLst>
              </a:tr>
              <a:tr h="233472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Быстрый нагрев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61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22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-21-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996786-7953-41CE-9857-30D2EE953D69}"/>
              </a:ext>
            </a:extLst>
          </p:cNvPr>
          <p:cNvSpPr/>
          <p:nvPr/>
        </p:nvSpPr>
        <p:spPr>
          <a:xfrm>
            <a:off x="154338" y="1121698"/>
            <a:ext cx="50206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Запрещается чистить прибор паровыми моечными установками.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Запрещается использовать грубые, абразивные материалы или острые металлические скребки, поскольку они могут поцарапать или повредить поверхность.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Запрещается использовать кислотные продукты (например, для удаления накипи), поскольку они могут повредить эмалированные компоненты.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Отключите нагревательные элементы, дождитесь, пока они остынут, перед тем как дотрагиваться до них или чистить.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чистке влажной губкой или мягкой тканью принимайте меры предосторожности, если поверхность горячая: может образовываться пар и причинить ожог.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жидкие неабразивные чистящие средства, предназначенные для таких поверхностей и мягкую тряпку. Нанесите средство на влажную тряпку и протрите поверхность. Смойте чистящее средство водой и вытрите поверхность насухо. Не наносите чистящее средство непосредственно на алюминиевую поверхность. Нельзя использовать абразивные чистящие средства и губки для посуды.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очистки переключателей, наклеек и заводской таблички нельзя использовать абразивные чистящие средства и приспособления, спирт и спиртосодержащие чистящие средства. Пятна удаляйте сразу с помощью мягкой тряпки и воды, чтобы не повредить поверхность. Допускается использование других чистящих средств, предназначенных для ухода за такими поверхностями, при этом следуйте указаниям производителя чистящего средства.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2F534-93CE-41C6-AA6D-A24C715DA2B3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82C736-A8BA-4ABA-B213-F8FE5F1183FF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ЧИСТКА ПОВЕРХНОСТЕЙ</a:t>
            </a:r>
          </a:p>
        </p:txBody>
      </p:sp>
    </p:spTree>
    <p:extLst>
      <p:ext uri="{BB962C8B-B14F-4D97-AF65-F5344CB8AC3E}">
        <p14:creationId xmlns:p14="http://schemas.microsoft.com/office/powerpoint/2010/main" val="149914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2DE550F-61D6-4A48-97E8-781DB2FA9D74}"/>
              </a:ext>
            </a:extLst>
          </p:cNvPr>
          <p:cNvSpPr txBox="1"/>
          <p:nvPr/>
        </p:nvSpPr>
        <p:spPr>
          <a:xfrm>
            <a:off x="61976" y="71911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-22-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ЧИСТКА ПОВЕРХНОСТЕЙ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43A304-4A95-4E50-89E6-42BB5B1FFF39}"/>
              </a:ext>
            </a:extLst>
          </p:cNvPr>
          <p:cNvSpPr/>
          <p:nvPr/>
        </p:nvSpPr>
        <p:spPr>
          <a:xfrm>
            <a:off x="154339" y="1182410"/>
            <a:ext cx="5020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Поверхность вокруг конфорок очищайте теплой водой с добавлением моющего средства. Засохшие загрязнение перед этим размягчите с помощью губки.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Соленая жидкость, пригоревшие остатки пищи и влага могут повредить конфорки, поэтому всегда очищайте и протирайте конфорки насухо.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Ободки конфорок из нержавеющей стали из-за высокой температуры во время приготовления могут пожелтеть. Это нормальной явление. Пожелтевшие участки можно очистить обычными чистящими средствами для металла. Нельзя использовать агрессивные и абразивные чистящие средства, так как они могут поцарапать поверхность.</a:t>
            </a:r>
          </a:p>
        </p:txBody>
      </p:sp>
    </p:spTree>
    <p:extLst>
      <p:ext uri="{BB962C8B-B14F-4D97-AF65-F5344CB8AC3E}">
        <p14:creationId xmlns:p14="http://schemas.microsoft.com/office/powerpoint/2010/main" val="306855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2DE550F-61D6-4A48-97E8-781DB2FA9D74}"/>
              </a:ext>
            </a:extLst>
          </p:cNvPr>
          <p:cNvSpPr txBox="1"/>
          <p:nvPr/>
        </p:nvSpPr>
        <p:spPr>
          <a:xfrm>
            <a:off x="61976" y="71911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-23-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ТРАНСПОРТИРОВКЕ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BBBDB9-7B6A-4384-AB78-DDEEAD1D18D0}"/>
              </a:ext>
            </a:extLst>
          </p:cNvPr>
          <p:cNvSpPr/>
          <p:nvPr/>
        </p:nvSpPr>
        <p:spPr>
          <a:xfrm>
            <a:off x="154339" y="1075431"/>
            <a:ext cx="509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Храните оригинальную упаковку.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Перевозите в оригинальной упаковке, придерживайтесь требований указательных знаков по транспортировке, имеющихся на упаковке.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оригинальная упаковка отсутствует:                                    Примите меры, чтобы уберечь Ваш прибор от внешних ударов. Не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кладите на него тяжести.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транспортировке держите или ставьте Ваш прибор параллельно полу (верхней частью к верху).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C9B470-50C8-414C-AE94-2E97C3D18E43}"/>
              </a:ext>
            </a:extLst>
          </p:cNvPr>
          <p:cNvSpPr/>
          <p:nvPr/>
        </p:nvSpPr>
        <p:spPr>
          <a:xfrm>
            <a:off x="122264" y="2865288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УТИЛИЗАЦИЯ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6792C-AF51-418D-BD03-7E01AA18D31C}"/>
              </a:ext>
            </a:extLst>
          </p:cNvPr>
          <p:cNvSpPr/>
          <p:nvPr/>
        </p:nvSpPr>
        <p:spPr>
          <a:xfrm>
            <a:off x="154338" y="3115532"/>
            <a:ext cx="5020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Упаковка изготовлена из экологически чистых материалов, которые можно без ущерба для окружающей среды подвергать переработке, складировать на специальных полигонах для хранения отходов и утилизировать.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Упаковочные материалы имеют соответствующую маркировку.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Символ на изделии или его упаковке указывает, что оно не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подлежит утилизации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качестве бытовых отходов. Изделие следует сдать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соответствующий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пункт приема электронного и электрооборудования для последующей утилизации.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Соблюдая правила утилизации изделия, вы поможете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предотвратить причинение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ущерба окружающей среде и здоровью людей,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который возможен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вследствие неподобающего обращения с подобными отходами. За более подробной информацией об утилизации изделия просьба обращаться к местным властям, в службу по вывозу и утилизации отходов или в магазин, в котором вы приобрели изделие.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113EA-276B-4906-8073-55A62EC6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037" y="5970561"/>
            <a:ext cx="11715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58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-24-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 ПОСЛЕ ПРОДАЖИ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46738F-7A66-40F4-ADD2-057798ECED45}"/>
              </a:ext>
            </a:extLst>
          </p:cNvPr>
          <p:cNvSpPr/>
          <p:nvPr/>
        </p:nvSpPr>
        <p:spPr>
          <a:xfrm>
            <a:off x="154338" y="1148408"/>
            <a:ext cx="5020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Просим вас придерживаться следующих мер: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При покупке товара требуйте, чтобы продавец поставил свою отметку в гарантийном талоне.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Используйте свой изделие в соответствии с инструкциями по эксплуатации.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Если у Вас возникнут вопросы по изделию, Вы можете обратиться в пункты обслуживания по адресам, указанных в Вашем гарантийном талоне.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По окончании сервисных работ не забудьте потребовать у сервисного специалиста отметку в гарантийном талоне.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Срок эксплуатации изделия составляет 10 лет (срок хранения запасных частей, которые необходимы для функционирования прибора). </a:t>
            </a:r>
          </a:p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Гарантийный срок указан в гарантийном талоне, который вложен с инструкцией по эксплуатации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392BD-92BC-4D6B-99B7-18E5E45F5388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46738F-7A66-40F4-ADD2-057798ECED45}"/>
              </a:ext>
            </a:extLst>
          </p:cNvPr>
          <p:cNvSpPr/>
          <p:nvPr/>
        </p:nvSpPr>
        <p:spPr>
          <a:xfrm>
            <a:off x="154339" y="4846929"/>
            <a:ext cx="5051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всю электротехническую продукцию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MAUNFELD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распространяется действие Технического Регламента Таможенного Союза : </a:t>
            </a:r>
            <a:endParaRPr lang="ru-RU" sz="1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004/2011 –  «О безопасности низковольтного 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оборудования».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020/2011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«Электромагнитная совместимость технических средств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                                                                                                              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 ЕАЭС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037/2016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«Об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ограничении применения опасных веществ в изделиях электротехники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радиоэлектроники».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44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ОТ ПРОИЗВОДИТЕЛЯ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2DE550F-61D6-4A48-97E8-781DB2FA9D74}"/>
              </a:ext>
            </a:extLst>
          </p:cNvPr>
          <p:cNvSpPr txBox="1"/>
          <p:nvPr/>
        </p:nvSpPr>
        <p:spPr>
          <a:xfrm>
            <a:off x="22612" y="723357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-25-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98B373F-BF08-46A6-8BBE-AB4E0F93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26663"/>
              </p:ext>
            </p:extLst>
          </p:nvPr>
        </p:nvGraphicFramePr>
        <p:xfrm>
          <a:off x="154339" y="1641873"/>
          <a:ext cx="4820784" cy="56207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10392">
                  <a:extLst>
                    <a:ext uri="{9D8B030D-6E8A-4147-A177-3AD203B41FA5}">
                      <a16:colId xmlns:a16="http://schemas.microsoft.com/office/drawing/2014/main" val="158412250"/>
                    </a:ext>
                  </a:extLst>
                </a:gridCol>
                <a:gridCol w="2410392">
                  <a:extLst>
                    <a:ext uri="{9D8B030D-6E8A-4147-A177-3AD203B41FA5}">
                      <a16:colId xmlns:a16="http://schemas.microsoft.com/office/drawing/2014/main" val="2918994801"/>
                    </a:ext>
                  </a:extLst>
                </a:gridCol>
              </a:tblGrid>
              <a:tr h="384251">
                <a:tc>
                  <a:txBody>
                    <a:bodyPr/>
                    <a:lstStyle/>
                    <a:p>
                      <a:r>
                        <a:rPr lang="ru-RU" b="0" dirty="0"/>
                        <a:t>Торговая марка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 </a:t>
                      </a:r>
                      <a:r>
                        <a:rPr lang="en-US" b="1" dirty="0"/>
                        <a:t>MAUNFELD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80390"/>
                  </a:ext>
                </a:extLst>
              </a:tr>
              <a:tr h="390389">
                <a:tc>
                  <a:txBody>
                    <a:bodyPr/>
                    <a:lstStyle/>
                    <a:p>
                      <a:r>
                        <a:rPr lang="ru-RU" dirty="0"/>
                        <a:t>Тип продукции.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Электрическая варочная панель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81992"/>
                  </a:ext>
                </a:extLst>
              </a:tr>
              <a:tr h="429676">
                <a:tc>
                  <a:txBody>
                    <a:bodyPr/>
                    <a:lstStyle/>
                    <a:p>
                      <a:r>
                        <a:rPr lang="ru-RU" dirty="0"/>
                        <a:t>Модель.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EEHS.64.4S</a:t>
                      </a:r>
                      <a:endParaRPr lang="ru-RU" dirty="0"/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EEHS.</a:t>
                      </a:r>
                      <a:r>
                        <a:rPr lang="ru-RU" dirty="0"/>
                        <a:t>32</a:t>
                      </a:r>
                      <a:r>
                        <a:rPr lang="pl-PL" dirty="0"/>
                        <a:t>.4S</a:t>
                      </a:r>
                      <a:endParaRPr lang="ru-RU" dirty="0"/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EEHE.64.4W/B</a:t>
                      </a:r>
                      <a:endParaRPr lang="ru-RU" dirty="0"/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EEHE.</a:t>
                      </a:r>
                      <a:r>
                        <a:rPr lang="ru-RU" dirty="0"/>
                        <a:t>32</a:t>
                      </a:r>
                      <a:r>
                        <a:rPr lang="pl-PL" dirty="0"/>
                        <a:t>.4W/B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618252"/>
                  </a:ext>
                </a:extLst>
              </a:tr>
              <a:tr h="1097944">
                <a:tc>
                  <a:txBody>
                    <a:bodyPr/>
                    <a:lstStyle/>
                    <a:p>
                      <a:r>
                        <a:rPr lang="ru-RU" dirty="0"/>
                        <a:t>Уполномоченное изготовителем лицо.</a:t>
                      </a:r>
                    </a:p>
                    <a:p>
                      <a:r>
                        <a:rPr lang="ru-RU" dirty="0"/>
                        <a:t>Импортер на территории Российской Федерации.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49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«МАУНФЕЛД РУС»</a:t>
                      </a:r>
                    </a:p>
                    <a:p>
                      <a:r>
                        <a:rPr lang="ru-RU" dirty="0"/>
                        <a:t>123182, г. Москва, ул. Щукинская, д. 2, </a:t>
                      </a:r>
                      <a:r>
                        <a:rPr lang="ru-RU" dirty="0" err="1"/>
                        <a:t>эт</a:t>
                      </a:r>
                      <a:r>
                        <a:rPr lang="ru-RU" dirty="0"/>
                        <a:t>. 1, пом. 170, </a:t>
                      </a:r>
                      <a:r>
                        <a:rPr lang="ru-RU" dirty="0" err="1"/>
                        <a:t>каб</a:t>
                      </a:r>
                      <a:r>
                        <a:rPr lang="ru-RU" dirty="0"/>
                        <a:t>. 1</a:t>
                      </a:r>
                    </a:p>
                    <a:p>
                      <a:r>
                        <a:rPr lang="en-US" dirty="0"/>
                        <a:t>www.maunfeld.ru</a:t>
                      </a:r>
                      <a:endParaRPr lang="ru-RU" dirty="0"/>
                    </a:p>
                    <a:p>
                      <a:r>
                        <a:rPr lang="en-US" sz="1049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info@maunfeld.ru</a:t>
                      </a:r>
                      <a:endParaRPr lang="ru-RU" sz="1049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u="none" dirty="0"/>
                        <a:t>+ 7 (495) 380 - 19 - 82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05518"/>
                  </a:ext>
                </a:extLst>
              </a:tr>
              <a:tr h="1097944">
                <a:tc>
                  <a:txBody>
                    <a:bodyPr/>
                    <a:lstStyle/>
                    <a:p>
                      <a:r>
                        <a:rPr lang="ru-RU" dirty="0"/>
                        <a:t>Импортер на территории Республики Беларусь.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"</a:t>
                      </a:r>
                      <a:r>
                        <a:rPr lang="ru-RU" dirty="0" err="1"/>
                        <a:t>Маунфелд</a:t>
                      </a:r>
                      <a:r>
                        <a:rPr lang="ru-RU" dirty="0"/>
                        <a:t> Бай"</a:t>
                      </a:r>
                    </a:p>
                    <a:p>
                      <a:r>
                        <a:rPr lang="ru-RU" dirty="0"/>
                        <a:t>220015, РБ, г. Минск, ул. Я. Мавра, д.47, пом.40</a:t>
                      </a:r>
                    </a:p>
                    <a:p>
                      <a:r>
                        <a:rPr lang="ru-RU" dirty="0"/>
                        <a:t>www.maunfeld.by</a:t>
                      </a:r>
                    </a:p>
                    <a:p>
                      <a:r>
                        <a:rPr lang="ru-RU" dirty="0"/>
                        <a:t>info@maunfeld.by</a:t>
                      </a:r>
                    </a:p>
                    <a:p>
                      <a:r>
                        <a:rPr lang="ru-RU" dirty="0"/>
                        <a:t>тел. +375 17 317-35-35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21968"/>
                  </a:ext>
                </a:extLst>
              </a:tr>
              <a:tr h="1847962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Каждая варочная панель </a:t>
                      </a:r>
                      <a:r>
                        <a:rPr lang="en-US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</a:t>
                      </a:r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имеет уникальный серийный номер.</a:t>
                      </a: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указан на бирке, распложённой за дверцей духового шкафа.</a:t>
                      </a: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Дата производства изделия указана в серийном номере изделия.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Серийный номер состоит из букв и цифр:</a:t>
                      </a:r>
                    </a:p>
                    <a:p>
                      <a:r>
                        <a:rPr lang="ru-RU" dirty="0"/>
                        <a:t>Пример: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40348"/>
                  </a:ext>
                </a:extLst>
              </a:tr>
            </a:tbl>
          </a:graphicData>
        </a:graphic>
      </p:graphicFrame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EE1D698-99F5-4D23-9069-B81E6D4DAE46}"/>
              </a:ext>
            </a:extLst>
          </p:cNvPr>
          <p:cNvCxnSpPr/>
          <p:nvPr/>
        </p:nvCxnSpPr>
        <p:spPr>
          <a:xfrm flipV="1">
            <a:off x="2980268" y="6147371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F29A650-DE5F-4B36-88EC-1D2906B307B5}"/>
              </a:ext>
            </a:extLst>
          </p:cNvPr>
          <p:cNvSpPr/>
          <p:nvPr/>
        </p:nvSpPr>
        <p:spPr>
          <a:xfrm>
            <a:off x="2716961" y="5869051"/>
            <a:ext cx="540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ЗАВОДА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7E2F89C-5007-4599-AC77-00B13EAA0C31}"/>
              </a:ext>
            </a:extLst>
          </p:cNvPr>
          <p:cNvSpPr/>
          <p:nvPr/>
        </p:nvSpPr>
        <p:spPr>
          <a:xfrm>
            <a:off x="3106574" y="6904896"/>
            <a:ext cx="89159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ЕСЯЦ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ПРОИЗВОДСТВА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BA091CE-E8CE-4943-93F7-4B667BE2DA61}"/>
              </a:ext>
            </a:extLst>
          </p:cNvPr>
          <p:cNvCxnSpPr>
            <a:cxnSpLocks/>
          </p:cNvCxnSpPr>
          <p:nvPr/>
        </p:nvCxnSpPr>
        <p:spPr>
          <a:xfrm flipV="1">
            <a:off x="4240343" y="6145744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B917AE0-2D4B-4B47-AF9E-AC96AC694A47}"/>
              </a:ext>
            </a:extLst>
          </p:cNvPr>
          <p:cNvSpPr/>
          <p:nvPr/>
        </p:nvSpPr>
        <p:spPr>
          <a:xfrm>
            <a:off x="3906056" y="5859065"/>
            <a:ext cx="6543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ПРОДУКТА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A029530-2F1A-481C-A10E-905F62CD4C78}"/>
              </a:ext>
            </a:extLst>
          </p:cNvPr>
          <p:cNvCxnSpPr/>
          <p:nvPr/>
        </p:nvCxnSpPr>
        <p:spPr>
          <a:xfrm flipV="1">
            <a:off x="2849299" y="6314490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9E25BE2F-788E-45D5-AE0A-5E58C67132AE}"/>
              </a:ext>
            </a:extLst>
          </p:cNvPr>
          <p:cNvCxnSpPr>
            <a:cxnSpLocks/>
          </p:cNvCxnSpPr>
          <p:nvPr/>
        </p:nvCxnSpPr>
        <p:spPr>
          <a:xfrm flipV="1">
            <a:off x="3961354" y="6313362"/>
            <a:ext cx="0" cy="119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537AFFF3-5395-4858-BB5C-00EDDA9F1E55}"/>
              </a:ext>
            </a:extLst>
          </p:cNvPr>
          <p:cNvCxnSpPr>
            <a:cxnSpLocks/>
          </p:cNvCxnSpPr>
          <p:nvPr/>
        </p:nvCxnSpPr>
        <p:spPr>
          <a:xfrm flipH="1">
            <a:off x="2849299" y="6313361"/>
            <a:ext cx="268602" cy="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6FE7F98-5175-4A1E-95F8-081678AAAAEC}"/>
              </a:ext>
            </a:extLst>
          </p:cNvPr>
          <p:cNvCxnSpPr>
            <a:cxnSpLocks/>
          </p:cNvCxnSpPr>
          <p:nvPr/>
        </p:nvCxnSpPr>
        <p:spPr>
          <a:xfrm flipH="1">
            <a:off x="3393225" y="6754269"/>
            <a:ext cx="386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2DE287D-F969-4BCB-9B61-800171512445}"/>
              </a:ext>
            </a:extLst>
          </p:cNvPr>
          <p:cNvCxnSpPr>
            <a:cxnSpLocks/>
          </p:cNvCxnSpPr>
          <p:nvPr/>
        </p:nvCxnSpPr>
        <p:spPr>
          <a:xfrm flipV="1">
            <a:off x="3117901" y="6313588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F833962-27B5-41EB-8F03-18DA416649AD}"/>
              </a:ext>
            </a:extLst>
          </p:cNvPr>
          <p:cNvCxnSpPr>
            <a:cxnSpLocks/>
          </p:cNvCxnSpPr>
          <p:nvPr/>
        </p:nvCxnSpPr>
        <p:spPr>
          <a:xfrm flipV="1">
            <a:off x="4510287" y="6313361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A77E956E-64F3-4B59-B406-0A06F6CFA49A}"/>
              </a:ext>
            </a:extLst>
          </p:cNvPr>
          <p:cNvCxnSpPr>
            <a:cxnSpLocks/>
          </p:cNvCxnSpPr>
          <p:nvPr/>
        </p:nvCxnSpPr>
        <p:spPr>
          <a:xfrm flipH="1">
            <a:off x="3958513" y="6313361"/>
            <a:ext cx="5523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F226774-948F-4A32-B555-267E7142F4D5}"/>
              </a:ext>
            </a:extLst>
          </p:cNvPr>
          <p:cNvCxnSpPr>
            <a:cxnSpLocks/>
          </p:cNvCxnSpPr>
          <p:nvPr/>
        </p:nvCxnSpPr>
        <p:spPr>
          <a:xfrm flipH="1">
            <a:off x="3131287" y="6754269"/>
            <a:ext cx="2619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A259C46-6D80-4DD8-9EC1-4F76B12889CF}"/>
              </a:ext>
            </a:extLst>
          </p:cNvPr>
          <p:cNvCxnSpPr>
            <a:cxnSpLocks/>
          </p:cNvCxnSpPr>
          <p:nvPr/>
        </p:nvCxnSpPr>
        <p:spPr>
          <a:xfrm>
            <a:off x="3257494" y="6753280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AFFABB2-8E9F-47B0-9CD2-6A6FCC6CE0CE}"/>
              </a:ext>
            </a:extLst>
          </p:cNvPr>
          <p:cNvSpPr/>
          <p:nvPr/>
        </p:nvSpPr>
        <p:spPr>
          <a:xfrm>
            <a:off x="3087743" y="6892383"/>
            <a:ext cx="36260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</a:t>
            </a:r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B92792E-EBD5-4370-B295-74B97560087C}"/>
              </a:ext>
            </a:extLst>
          </p:cNvPr>
          <p:cNvCxnSpPr>
            <a:cxnSpLocks/>
          </p:cNvCxnSpPr>
          <p:nvPr/>
        </p:nvCxnSpPr>
        <p:spPr>
          <a:xfrm flipH="1">
            <a:off x="3689432" y="6755995"/>
            <a:ext cx="271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4533AB2-AC3D-4968-9AC7-61ED0C2B61AB}"/>
              </a:ext>
            </a:extLst>
          </p:cNvPr>
          <p:cNvCxnSpPr>
            <a:cxnSpLocks/>
          </p:cNvCxnSpPr>
          <p:nvPr/>
        </p:nvCxnSpPr>
        <p:spPr>
          <a:xfrm>
            <a:off x="3825164" y="6752612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3A44F3-BE95-4BC6-AF4C-9B56202444CB}"/>
              </a:ext>
            </a:extLst>
          </p:cNvPr>
          <p:cNvSpPr/>
          <p:nvPr/>
        </p:nvSpPr>
        <p:spPr>
          <a:xfrm>
            <a:off x="3631039" y="6903485"/>
            <a:ext cx="38824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ДАТА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ED13E2A4-FA0F-4799-875A-F0964D3D1E6A}"/>
              </a:ext>
            </a:extLst>
          </p:cNvPr>
          <p:cNvCxnSpPr>
            <a:cxnSpLocks/>
          </p:cNvCxnSpPr>
          <p:nvPr/>
        </p:nvCxnSpPr>
        <p:spPr>
          <a:xfrm>
            <a:off x="3131327" y="6615500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B6BE5D2-7E72-424F-A5C9-5FB53AE1EDCA}"/>
              </a:ext>
            </a:extLst>
          </p:cNvPr>
          <p:cNvCxnSpPr>
            <a:cxnSpLocks/>
          </p:cNvCxnSpPr>
          <p:nvPr/>
        </p:nvCxnSpPr>
        <p:spPr>
          <a:xfrm>
            <a:off x="3402749" y="6615500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5C5A934-FC38-4714-9998-7F83EF7DE475}"/>
              </a:ext>
            </a:extLst>
          </p:cNvPr>
          <p:cNvCxnSpPr>
            <a:cxnSpLocks/>
          </p:cNvCxnSpPr>
          <p:nvPr/>
        </p:nvCxnSpPr>
        <p:spPr>
          <a:xfrm>
            <a:off x="3684670" y="6613119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F2726F7-4365-4381-8915-E5A22329F853}"/>
              </a:ext>
            </a:extLst>
          </p:cNvPr>
          <p:cNvCxnSpPr>
            <a:cxnSpLocks/>
          </p:cNvCxnSpPr>
          <p:nvPr/>
        </p:nvCxnSpPr>
        <p:spPr>
          <a:xfrm>
            <a:off x="3958513" y="6617881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9BCD7875-BF25-41D1-8221-713E642B744E}"/>
              </a:ext>
            </a:extLst>
          </p:cNvPr>
          <p:cNvCxnSpPr>
            <a:cxnSpLocks/>
          </p:cNvCxnSpPr>
          <p:nvPr/>
        </p:nvCxnSpPr>
        <p:spPr>
          <a:xfrm>
            <a:off x="3544177" y="6752612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16">
            <a:extLst>
              <a:ext uri="{FF2B5EF4-FFF2-40B4-BE49-F238E27FC236}">
                <a16:creationId xmlns:a16="http://schemas.microsoft.com/office/drawing/2014/main" id="{DF84E259-D1C9-42D0-B95E-72870F5F3C1F}"/>
              </a:ext>
            </a:extLst>
          </p:cNvPr>
          <p:cNvSpPr txBox="1"/>
          <p:nvPr/>
        </p:nvSpPr>
        <p:spPr>
          <a:xfrm>
            <a:off x="2753248" y="6330060"/>
            <a:ext cx="223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XXXXXXXXXXXX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18614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344"/>
            <a:ext cx="5327650" cy="5084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236538" y="512783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B2A378-4577-4FA7-B085-7B70A505522C}"/>
              </a:ext>
            </a:extLst>
          </p:cNvPr>
          <p:cNvSpPr/>
          <p:nvPr/>
        </p:nvSpPr>
        <p:spPr>
          <a:xfrm>
            <a:off x="236538" y="3927506"/>
            <a:ext cx="500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 всем вопросам технического обслуживания, приобретения аксессуаров, а также по вопросам, связанным с региональным сервисным обслуживанием техники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MAUNFELD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просим вас обращаться в ближайшую авторизованную сервисную службу.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Наши специалисты помогут вам в кратчайшие сроки.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Список сервисных центров смотрите на сайте: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FB6C9C-3FDD-4761-9B74-471F808C4AF9}"/>
              </a:ext>
            </a:extLst>
          </p:cNvPr>
          <p:cNvSpPr/>
          <p:nvPr/>
        </p:nvSpPr>
        <p:spPr>
          <a:xfrm>
            <a:off x="261497" y="6697810"/>
            <a:ext cx="50053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оставляет за собой право на внесение изменений в инструкции по эксплуатации.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DA4C005-6A39-499A-87B7-565550530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" y="571646"/>
            <a:ext cx="4400726" cy="29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4C7DF-B9BA-49E4-AAC0-24C953E1E13A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7EACC1E-6A46-4557-9B6B-EF40528C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05811"/>
              </p:ext>
            </p:extLst>
          </p:nvPr>
        </p:nvGraphicFramePr>
        <p:xfrm>
          <a:off x="159379" y="858215"/>
          <a:ext cx="4989841" cy="475917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678821">
                  <a:extLst>
                    <a:ext uri="{9D8B030D-6E8A-4147-A177-3AD203B41FA5}">
                      <a16:colId xmlns:a16="http://schemas.microsoft.com/office/drawing/2014/main" val="258692173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818656163"/>
                    </a:ext>
                  </a:extLst>
                </a:gridCol>
                <a:gridCol w="1215395">
                  <a:extLst>
                    <a:ext uri="{9D8B030D-6E8A-4147-A177-3AD203B41FA5}">
                      <a16:colId xmlns:a16="http://schemas.microsoft.com/office/drawing/2014/main" val="3947014886"/>
                    </a:ext>
                  </a:extLst>
                </a:gridCol>
              </a:tblGrid>
              <a:tr h="380035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 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СОВЕТЫ ПО БЕЗОПАСНОМУ ИСПОЛЬЗОВАНИЮ  ИЗДЕЛИЯ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</a:t>
                      </a:r>
                    </a:p>
                  </a:txBody>
                  <a:tcPr marL="4540" marR="454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953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стр.8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ТЕХНИЧЕСКИЕ ДАННЫЕ ИЗДЕЛИЯ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ОПИСАНИЕ ПРИБОРА 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РАСШИФРОВКА АББРЕВИАТУР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ТЕХНИЧЕСКИЕ ДАННЫЕ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887722782"/>
                  </a:ext>
                </a:extLst>
              </a:tr>
              <a:tr h="836595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стр.10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стр.13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стр.15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стр.17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ПРЕДУПРЕЖДЕНИЯ ПО МОНТАЖУ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ПРОЦЕСС МОНТАЖА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ЭЛЕКТРИЧЕСКОЕ СОЕДИНЕНИЕ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СХЕМА ПОДКЛЮЧЕНИЯ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УСТАНОВКА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475498632"/>
                  </a:ext>
                </a:extLst>
              </a:tr>
              <a:tr h="421376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стр.18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стр.19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 ПЕРВЫМ ИСПОЛЬЗОВАНИЕМ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СОВЕТЫ ПО ИСПОЛЬЗОВАНИЮ ПОСУДЫ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ПОСЛЕ УСТАНОВКИ ПРИБОРА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611121255"/>
                  </a:ext>
                </a:extLst>
              </a:tr>
              <a:tr h="372939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стр.20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УПРАВЛЕНИЕ КОНФОРКАМИ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ПАНЕЛЬ УПРАВЛЕНИЯ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996082484"/>
                  </a:ext>
                </a:extLst>
              </a:tr>
              <a:tr h="1305742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стр.21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стр.23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стр.23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стр.24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ЧИСТКА ПОВЕРХНОСТЕЙ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О ТРАНСПОРТИРОВКЕ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УТИЛИЗАЦИЯ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СЕРВИСНОЕ ОБСЛУЖИВАНИЕ ПОСЛЕ ПОКУПКИ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3941149868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9161FB8-AAA2-4885-9F2C-344E77CA1719}"/>
              </a:ext>
            </a:extLst>
          </p:cNvPr>
          <p:cNvCxnSpPr>
            <a:cxnSpLocks/>
          </p:cNvCxnSpPr>
          <p:nvPr/>
        </p:nvCxnSpPr>
        <p:spPr>
          <a:xfrm>
            <a:off x="400050" y="98186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15BA1E8-D5B0-4A70-A15A-968BC3B056BA}"/>
              </a:ext>
            </a:extLst>
          </p:cNvPr>
          <p:cNvCxnSpPr>
            <a:cxnSpLocks/>
          </p:cNvCxnSpPr>
          <p:nvPr/>
        </p:nvCxnSpPr>
        <p:spPr>
          <a:xfrm>
            <a:off x="390525" y="160337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19100" y="222646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51483FD-945B-4FFF-9EEA-596667504EDF}"/>
              </a:ext>
            </a:extLst>
          </p:cNvPr>
          <p:cNvCxnSpPr>
            <a:cxnSpLocks/>
          </p:cNvCxnSpPr>
          <p:nvPr/>
        </p:nvCxnSpPr>
        <p:spPr>
          <a:xfrm>
            <a:off x="400050" y="1845468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07B63C2-363D-41C3-96B4-19F9AA95B2B1}"/>
              </a:ext>
            </a:extLst>
          </p:cNvPr>
          <p:cNvCxnSpPr>
            <a:cxnSpLocks/>
          </p:cNvCxnSpPr>
          <p:nvPr/>
        </p:nvCxnSpPr>
        <p:spPr>
          <a:xfrm>
            <a:off x="419100" y="334406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7FF5D31-E4C5-458A-B9D9-6170C31D6104}"/>
              </a:ext>
            </a:extLst>
          </p:cNvPr>
          <p:cNvCxnSpPr>
            <a:cxnSpLocks/>
          </p:cNvCxnSpPr>
          <p:nvPr/>
        </p:nvCxnSpPr>
        <p:spPr>
          <a:xfrm>
            <a:off x="419100" y="358536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B8E8CA-7B5D-41FC-9621-3345C38C17AB}"/>
              </a:ext>
            </a:extLst>
          </p:cNvPr>
          <p:cNvCxnSpPr>
            <a:cxnSpLocks/>
          </p:cNvCxnSpPr>
          <p:nvPr/>
        </p:nvCxnSpPr>
        <p:spPr>
          <a:xfrm>
            <a:off x="441325" y="3969544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EA14514-25B7-47D6-8C71-7E87580190AB}"/>
              </a:ext>
            </a:extLst>
          </p:cNvPr>
          <p:cNvCxnSpPr>
            <a:cxnSpLocks/>
          </p:cNvCxnSpPr>
          <p:nvPr/>
        </p:nvCxnSpPr>
        <p:spPr>
          <a:xfrm>
            <a:off x="441325" y="4353719"/>
            <a:ext cx="4143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5F58B52-724C-48F8-B9BB-9D85EC5EB223}"/>
              </a:ext>
            </a:extLst>
          </p:cNvPr>
          <p:cNvCxnSpPr>
            <a:cxnSpLocks/>
          </p:cNvCxnSpPr>
          <p:nvPr/>
        </p:nvCxnSpPr>
        <p:spPr>
          <a:xfrm>
            <a:off x="450850" y="4585493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E98971E-146F-4BA4-BF98-AEF7D5E6D847}"/>
              </a:ext>
            </a:extLst>
          </p:cNvPr>
          <p:cNvCxnSpPr>
            <a:cxnSpLocks/>
          </p:cNvCxnSpPr>
          <p:nvPr/>
        </p:nvCxnSpPr>
        <p:spPr>
          <a:xfrm>
            <a:off x="419100" y="2458244"/>
            <a:ext cx="4048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47A39ED-32E7-42FA-B75E-4DCFF5285A10}"/>
              </a:ext>
            </a:extLst>
          </p:cNvPr>
          <p:cNvCxnSpPr>
            <a:cxnSpLocks/>
          </p:cNvCxnSpPr>
          <p:nvPr/>
        </p:nvCxnSpPr>
        <p:spPr>
          <a:xfrm>
            <a:off x="390525" y="134381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AE0F5A4-E95A-47AD-9704-9A6252400507}"/>
              </a:ext>
            </a:extLst>
          </p:cNvPr>
          <p:cNvCxnSpPr>
            <a:cxnSpLocks/>
          </p:cNvCxnSpPr>
          <p:nvPr/>
        </p:nvCxnSpPr>
        <p:spPr>
          <a:xfrm>
            <a:off x="450850" y="4842669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90F80BE-AE50-46C0-94F1-EF41668E201C}"/>
              </a:ext>
            </a:extLst>
          </p:cNvPr>
          <p:cNvCxnSpPr>
            <a:cxnSpLocks/>
          </p:cNvCxnSpPr>
          <p:nvPr/>
        </p:nvCxnSpPr>
        <p:spPr>
          <a:xfrm>
            <a:off x="450850" y="5074444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DD1A32C-3FCB-45B1-91C9-8EBB16AF51A1}"/>
              </a:ext>
            </a:extLst>
          </p:cNvPr>
          <p:cNvCxnSpPr>
            <a:cxnSpLocks/>
          </p:cNvCxnSpPr>
          <p:nvPr/>
        </p:nvCxnSpPr>
        <p:spPr>
          <a:xfrm>
            <a:off x="419100" y="2702719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31A18B4-9C9C-4B71-B2B3-C046B2E9C8AC}"/>
              </a:ext>
            </a:extLst>
          </p:cNvPr>
          <p:cNvCxnSpPr>
            <a:cxnSpLocks/>
          </p:cNvCxnSpPr>
          <p:nvPr/>
        </p:nvCxnSpPr>
        <p:spPr>
          <a:xfrm>
            <a:off x="419100" y="294084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9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5C3B-BDED-4BA3-A732-C307A8940553}"/>
              </a:ext>
            </a:extLst>
          </p:cNvPr>
          <p:cNvSpPr txBox="1"/>
          <p:nvPr/>
        </p:nvSpPr>
        <p:spPr>
          <a:xfrm>
            <a:off x="137395" y="7214953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29F40B-E40F-4C09-B6F1-7FC91059CE14}"/>
              </a:ext>
            </a:extLst>
          </p:cNvPr>
          <p:cNvSpPr/>
          <p:nvPr/>
        </p:nvSpPr>
        <p:spPr>
          <a:xfrm>
            <a:off x="137395" y="1393506"/>
            <a:ext cx="50206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Допускается использование прибора детьми старше восьми лет и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людьми с ограниченными возможностями только под присмотром. Не позволяйте детям играть с прибором! Дети могут очищать и осуществлять обслуживание прибора только под присмотром!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 время работы прибор и его доступные части сильно нагреваются. Будьте осторожны, не прикасайтесь к горячим деталям.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Дно посуды и поверхность конфорки всегда должны быть чистыми и сухими,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чтобы обеспечить хорошую теплопроводность и избежать повреждения варочной поверхности.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храните под прибором легковоспламеняющиеся предметы,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чистящие средства или аэрозоли.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очистки прибора не используйте абразивные чистящие средства и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острые металлические скребки, так как они могут повредить поверхности и защитную эмаль.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очистки прибора не используйте очистители высокого давления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пароструйные очистители, так как это может вызвать короткое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замыкание и привести к удару электрическим током.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Прибор предназначен для использования в домашнем хозяйстве. Не используйте его в других целях, например, для обогрева помещений, сушки животных, бумаги, текстиля и трав, так как это может стать причиной повреждений и возгорания.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прибора может производить только специалист сервисного центра.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Неквалифицированное подключение и ремонт могут привести к серьезным травмам и повреждению прибора.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Следите, чтобы кабели соседних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электроприборов не оказались зажаты. Кабели других электроприборов должны находиться на безопасном расстоянии от прибора.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-3-</a:t>
            </a:r>
          </a:p>
        </p:txBody>
      </p:sp>
    </p:spTree>
    <p:extLst>
      <p:ext uri="{BB962C8B-B14F-4D97-AF65-F5344CB8AC3E}">
        <p14:creationId xmlns:p14="http://schemas.microsoft.com/office/powerpoint/2010/main" val="422649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15C3B-BDED-4BA3-A732-C307A8940553}"/>
              </a:ext>
            </a:extLst>
          </p:cNvPr>
          <p:cNvSpPr txBox="1"/>
          <p:nvPr/>
        </p:nvSpPr>
        <p:spPr>
          <a:xfrm>
            <a:off x="49920" y="719851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29F40B-E40F-4C09-B6F1-7FC91059CE14}"/>
              </a:ext>
            </a:extLst>
          </p:cNvPr>
          <p:cNvSpPr/>
          <p:nvPr/>
        </p:nvSpPr>
        <p:spPr>
          <a:xfrm>
            <a:off x="137395" y="1393506"/>
            <a:ext cx="50206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 избежание опасных ситуаций замену присоединительного кабеля может производить только сервисный центр или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квалифицированный специалист.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возникновении неисправностей немедленно отключите прибор от электросети и позвоните в сервисный центр.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длительного использования поверхность чугунных конфорок и металлические кольца вокруг конфорок могут изменить цвет. Замена не является предметом гарантии.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закрывайте и не загораживайте вентиляционные отверстия.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Перегретый жир может воспламениться, поэтому блюда с использованием большого количества жира или масла (например картофель фри) готовьте под постоянным контролем. Опасность ожога и возгорания.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масло загорелось, не тушите пламя водой. Накройте посуду крышкой или тарелкой. Выключите конфорку. Оставьте посуду остывать на конфорке.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не несет гражданской или уголовной ответственности за повреждения, причиной которых было игнорирование приведенных указаний по безопасности и установке прибора.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-4-</a:t>
            </a:r>
          </a:p>
        </p:txBody>
      </p:sp>
    </p:spTree>
    <p:extLst>
      <p:ext uri="{BB962C8B-B14F-4D97-AF65-F5344CB8AC3E}">
        <p14:creationId xmlns:p14="http://schemas.microsoft.com/office/powerpoint/2010/main" val="409344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-5-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25261CB-A5A7-4350-97AC-579F5C980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1487"/>
              </p:ext>
            </p:extLst>
          </p:nvPr>
        </p:nvGraphicFramePr>
        <p:xfrm>
          <a:off x="118921" y="941846"/>
          <a:ext cx="4984938" cy="340899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094453">
                  <a:extLst>
                    <a:ext uri="{9D8B030D-6E8A-4147-A177-3AD203B41FA5}">
                      <a16:colId xmlns:a16="http://schemas.microsoft.com/office/drawing/2014/main" val="760876077"/>
                    </a:ext>
                  </a:extLst>
                </a:gridCol>
                <a:gridCol w="1890485">
                  <a:extLst>
                    <a:ext uri="{9D8B030D-6E8A-4147-A177-3AD203B41FA5}">
                      <a16:colId xmlns:a16="http://schemas.microsoft.com/office/drawing/2014/main" val="1865896053"/>
                    </a:ext>
                  </a:extLst>
                </a:gridCol>
              </a:tblGrid>
              <a:tr h="164944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/>
                </a:tc>
                <a:tc>
                  <a:txBody>
                    <a:bodyPr/>
                    <a:lstStyle/>
                    <a:p>
                      <a:pPr marL="330200" indent="-330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EEHS.64.4S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30200" indent="-330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EEHE.64.4B/W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1579190486"/>
                  </a:ext>
                </a:extLst>
              </a:tr>
              <a:tr h="166254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УСТАНОВЛЕННОЕ НАПРЯЖЕНИЕ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 Narrow" panose="020B0606020202030204" pitchFamily="34" charset="0"/>
                          <a:cs typeface="Segoe UI" panose="020B0502040204020203" pitchFamily="34" charset="0"/>
                        </a:rPr>
                        <a:t>230 В~ / 50 Гц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95654741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РАБОЧИХ ЗОН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 Narrow" panose="020B0606020202030204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4122592341"/>
                  </a:ext>
                </a:extLst>
              </a:tr>
              <a:tr h="230978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ТЕХНОЛОГИЯ НАГРЕВАНИЯ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Электрические рабочие зоны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803225261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ДИАМЕТР РАБОЧЕЙ ПОВЕРХНОСТИ ПЕРВОЙ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Ø185 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мм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400078782"/>
                  </a:ext>
                </a:extLst>
              </a:tr>
              <a:tr h="204560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ДИАМЕТР РАБОЧЕЙ ПОВЕРХНОСТИ ВТОРОЙ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Ø 150 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мм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12796070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ДИАМЕТР РАБОЧЕЙ ПОВЕРХНОСТИ ТРЕТЬЕЙ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Ø 185 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мм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8935115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ДИАМЕТР РАБОЧЕЙ ПОВЕРХНОСТИ ЧЕТВЕРТОЙ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Ø 150 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мм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1436773151"/>
                  </a:ext>
                </a:extLst>
              </a:tr>
              <a:tr h="314536">
                <a:tc>
                  <a:txBody>
                    <a:bodyPr/>
                    <a:lstStyle/>
                    <a:p>
                      <a:pPr indent="-177800" algn="just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ПОТРЕБЛЕНИЕ ЭНЕРГИИ ПЕРВОЙ РАБОЧЕЙ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182,48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/кг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365091418"/>
                  </a:ext>
                </a:extLst>
              </a:tr>
              <a:tr h="314536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ПОТРЕБЛЕНИЕ ЭНЕРГИИ ВТОРОЙ РАБОЧЕЙ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169,51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/кг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4040849470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ПОТРЕБЛЕНИЕ ЭНЕРГИИ ТРЕТЬЕЙ РАБОЧЕЙ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173,22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/кг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468796640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ПОТРЕБЛЕНИЕ ЭНЕРГИИ ЧЕТВЕРТОЙ РАБОЧЕЙ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172,52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/кг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685306870"/>
                  </a:ext>
                </a:extLst>
              </a:tr>
              <a:tr h="247933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ПОТРЕБЛЕНИЕ ЭНЕРГИИ ЭЛЕКТРИЧЕСКОЙ ВАРОЧНОЙ ПАНЕЛИ </a:t>
                      </a: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174,43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/кг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46847436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МОЩНОСТЬ КОНФОРОК</a:t>
                      </a: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1500 Вт.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529144431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МАКС. ПОТРЕБЛЯЕМАЯ МОЩНОСТЬ</a:t>
                      </a: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6000 Вт.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56756057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E79EC7B5-89AD-4D5A-AB54-53A260780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0908"/>
              </p:ext>
            </p:extLst>
          </p:nvPr>
        </p:nvGraphicFramePr>
        <p:xfrm>
          <a:off x="118921" y="4392597"/>
          <a:ext cx="4984938" cy="268712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081479">
                  <a:extLst>
                    <a:ext uri="{9D8B030D-6E8A-4147-A177-3AD203B41FA5}">
                      <a16:colId xmlns:a16="http://schemas.microsoft.com/office/drawing/2014/main" val="76087607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1865896053"/>
                    </a:ext>
                  </a:extLst>
                </a:gridCol>
              </a:tblGrid>
              <a:tr h="164944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/>
                </a:tc>
                <a:tc>
                  <a:txBody>
                    <a:bodyPr/>
                    <a:lstStyle/>
                    <a:p>
                      <a:pPr marL="330200" indent="-330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EEHS.32.4S</a:t>
                      </a:r>
                    </a:p>
                    <a:p>
                      <a:pPr marL="330200" marR="0" lvl="0" indent="-33020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EEHE.32.4B/W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1579190486"/>
                  </a:ext>
                </a:extLst>
              </a:tr>
              <a:tr h="166254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УСТАНОВЛЕННОЕ НАПРЯЖЕНИЕ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 Narrow" panose="020B0606020202030204" pitchFamily="34" charset="0"/>
                          <a:cs typeface="Segoe UI" panose="020B0502040204020203" pitchFamily="34" charset="0"/>
                        </a:rPr>
                        <a:t>230 В~ / 50 Гц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95654741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РАБОЧИХ ЗОН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 Narrow" panose="020B060602020203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4122592341"/>
                  </a:ext>
                </a:extLst>
              </a:tr>
              <a:tr h="230978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ТЕХНОЛОГИЯ НАГРЕВАНИЯ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Электрические рабочие зоны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803225261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ДИАМЕТР РАБОЧЕЙ ПОВЕРХНОСТИ ПЕРВОЙ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Ø150 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мм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400078782"/>
                  </a:ext>
                </a:extLst>
              </a:tr>
              <a:tr h="314536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ДИАМЕТР РАБОЧЕЙ ПОВЕРХНОСТИ ВТОРОЙ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Ø 185 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мм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1279607094"/>
                  </a:ext>
                </a:extLst>
              </a:tr>
              <a:tr h="314536">
                <a:tc>
                  <a:txBody>
                    <a:bodyPr/>
                    <a:lstStyle/>
                    <a:p>
                      <a:pPr indent="-177800" algn="just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ПОТРЕБЛЕНИЕ ЭНЕРГИИ ПЕРВОЙ РАБОЧЕЙ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150,49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/кг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365091418"/>
                  </a:ext>
                </a:extLst>
              </a:tr>
              <a:tr h="314536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ПОТРЕБЛЕНИЕ ЭНЕРГИИ ВТОРОЙ РАБОЧЕЙ ЗОНЫ 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165,71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/кг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4040849470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ПОТРЕБЛЕНИЕ ЭНЕРГИИ ЭЛЕКТРИЧЕСКОЙ ВАРОЧНОЙ ПАНЕЛИ</a:t>
                      </a:r>
                      <a:endParaRPr lang="ru-RU" sz="900" b="1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158,10 </a:t>
                      </a:r>
                      <a:r>
                        <a:rPr lang="ru-RU" sz="9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Вт⋅ч</a:t>
                      </a: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/кг</a:t>
                      </a:r>
                      <a:endParaRPr lang="ru-RU" sz="9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2468796640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МОЩНОСТЬ КОНФОРОК</a:t>
                      </a: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1500 Вт.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3019799004"/>
                  </a:ext>
                </a:extLst>
              </a:tr>
              <a:tr h="152447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МАКС. ПОТРЕБЛЯЕМАЯ МОЩНОСТЬ</a:t>
                      </a:r>
                    </a:p>
                  </a:txBody>
                  <a:tcPr marL="4540" marR="4540" marT="0" marB="0"/>
                </a:tc>
                <a:tc>
                  <a:txBody>
                    <a:bodyPr/>
                    <a:lstStyle/>
                    <a:p>
                      <a:pPr marL="4445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3000 Вт.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val="3454741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59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68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ПРИБОРА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8BC64B-9B4C-4E79-8D60-A89CD9876669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-6-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90871-83C4-4D5C-8BB6-FF2A6DEDFAC6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3F1BA9-FAE2-4F28-9840-F512FC4D4CBC}"/>
              </a:ext>
            </a:extLst>
          </p:cNvPr>
          <p:cNvSpPr/>
          <p:nvPr/>
        </p:nvSpPr>
        <p:spPr>
          <a:xfrm>
            <a:off x="1661309" y="5228477"/>
            <a:ext cx="2357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Задняя левая конфорка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Передняя левая конфорка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Переключатели конфорок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Передняя правая конфорка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Задняя правая конфорка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EB0F4A-7B2F-4493-AE49-F5572C0AB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14" y="1617251"/>
            <a:ext cx="3188001" cy="3188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985A9E-2567-41C9-AE29-F6CFCD50E766}"/>
              </a:ext>
            </a:extLst>
          </p:cNvPr>
          <p:cNvSpPr/>
          <p:nvPr/>
        </p:nvSpPr>
        <p:spPr>
          <a:xfrm>
            <a:off x="671026" y="2465000"/>
            <a:ext cx="2632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63BCE13-4A30-4751-9666-1A6E293D80EB}"/>
              </a:ext>
            </a:extLst>
          </p:cNvPr>
          <p:cNvSpPr/>
          <p:nvPr/>
        </p:nvSpPr>
        <p:spPr>
          <a:xfrm>
            <a:off x="671026" y="3541082"/>
            <a:ext cx="2632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BEA87A-E706-42F5-A5F2-92FA5E823EE8}"/>
              </a:ext>
            </a:extLst>
          </p:cNvPr>
          <p:cNvSpPr/>
          <p:nvPr/>
        </p:nvSpPr>
        <p:spPr>
          <a:xfrm>
            <a:off x="4574478" y="3068250"/>
            <a:ext cx="2632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6079C7A-F8FC-4851-9004-F93F41E3AE3E}"/>
              </a:ext>
            </a:extLst>
          </p:cNvPr>
          <p:cNvSpPr/>
          <p:nvPr/>
        </p:nvSpPr>
        <p:spPr>
          <a:xfrm>
            <a:off x="2950405" y="1385662"/>
            <a:ext cx="2632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26C58E3-6C29-4737-B368-788A2CCE025C}"/>
              </a:ext>
            </a:extLst>
          </p:cNvPr>
          <p:cNvSpPr/>
          <p:nvPr/>
        </p:nvSpPr>
        <p:spPr>
          <a:xfrm>
            <a:off x="2950405" y="4725102"/>
            <a:ext cx="2632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E2CFA1-A807-4A1C-A35B-3176E4A3CC35}"/>
              </a:ext>
            </a:extLst>
          </p:cNvPr>
          <p:cNvSpPr/>
          <p:nvPr/>
        </p:nvSpPr>
        <p:spPr>
          <a:xfrm>
            <a:off x="118920" y="813921"/>
            <a:ext cx="4822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Segoe UI" panose="020B0502040204020203" pitchFamily="34" charset="0"/>
                <a:cs typeface="Segoe UI" panose="020B0502040204020203" pitchFamily="34" charset="0"/>
              </a:rPr>
              <a:t>EEHS.64.4S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1400" dirty="0">
                <a:latin typeface="Segoe UI" panose="020B0502040204020203" pitchFamily="34" charset="0"/>
                <a:cs typeface="Segoe UI" panose="020B0502040204020203" pitchFamily="34" charset="0"/>
              </a:rPr>
              <a:t>EEHE.64.4B/W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D8BA4A9-DA38-406E-85D3-5653AFE60B2B}"/>
              </a:ext>
            </a:extLst>
          </p:cNvPr>
          <p:cNvCxnSpPr>
            <a:cxnSpLocks/>
          </p:cNvCxnSpPr>
          <p:nvPr/>
        </p:nvCxnSpPr>
        <p:spPr>
          <a:xfrm>
            <a:off x="3082531" y="1617251"/>
            <a:ext cx="0" cy="56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718274D-FED8-4035-AE8F-AFC59D34444A}"/>
              </a:ext>
            </a:extLst>
          </p:cNvPr>
          <p:cNvCxnSpPr>
            <a:cxnSpLocks/>
          </p:cNvCxnSpPr>
          <p:nvPr/>
        </p:nvCxnSpPr>
        <p:spPr>
          <a:xfrm flipH="1">
            <a:off x="4019205" y="3200399"/>
            <a:ext cx="600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2382591-BCC6-4613-A9A1-02A0AD1E6298}"/>
              </a:ext>
            </a:extLst>
          </p:cNvPr>
          <p:cNvCxnSpPr>
            <a:cxnSpLocks/>
          </p:cNvCxnSpPr>
          <p:nvPr/>
        </p:nvCxnSpPr>
        <p:spPr>
          <a:xfrm flipV="1">
            <a:off x="3082012" y="4181750"/>
            <a:ext cx="0" cy="581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8F968B28-956F-48EF-B333-B327F41B223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34240" y="3679582"/>
            <a:ext cx="583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2A34294-F1EA-4DE2-B54D-327F6CE9EED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934240" y="2603500"/>
            <a:ext cx="583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2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68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ПРИБОРА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8BC64B-9B4C-4E79-8D60-A89CD9876669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-7-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90871-83C4-4D5C-8BB6-FF2A6DEDFAC6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3F1BA9-FAE2-4F28-9840-F512FC4D4CBC}"/>
              </a:ext>
            </a:extLst>
          </p:cNvPr>
          <p:cNvSpPr/>
          <p:nvPr/>
        </p:nvSpPr>
        <p:spPr>
          <a:xfrm>
            <a:off x="1527739" y="5345056"/>
            <a:ext cx="2272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Задняя конфорка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Передняя конфорка</a:t>
            </a: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Переключатели конфорок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878067-019E-4C13-BB7D-8B53209DE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379" y="1797827"/>
            <a:ext cx="2579771" cy="25797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5DD922-DF20-4188-BF69-37724F8A179F}"/>
              </a:ext>
            </a:extLst>
          </p:cNvPr>
          <p:cNvSpPr txBox="1"/>
          <p:nvPr/>
        </p:nvSpPr>
        <p:spPr>
          <a:xfrm>
            <a:off x="3867150" y="2306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DB940-0C16-4DFF-B23D-AE9E45CE26F2}"/>
              </a:ext>
            </a:extLst>
          </p:cNvPr>
          <p:cNvSpPr txBox="1"/>
          <p:nvPr/>
        </p:nvSpPr>
        <p:spPr>
          <a:xfrm>
            <a:off x="1014268" y="32428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0A5EF6-29A3-42C5-8B1B-0829E80F073C}"/>
              </a:ext>
            </a:extLst>
          </p:cNvPr>
          <p:cNvSpPr txBox="1"/>
          <p:nvPr/>
        </p:nvSpPr>
        <p:spPr>
          <a:xfrm>
            <a:off x="2426421" y="46766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DB6EBA-74FF-45C0-A322-E73674355F71}"/>
              </a:ext>
            </a:extLst>
          </p:cNvPr>
          <p:cNvSpPr/>
          <p:nvPr/>
        </p:nvSpPr>
        <p:spPr>
          <a:xfrm>
            <a:off x="118920" y="813921"/>
            <a:ext cx="4822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Segoe UI" panose="020B0502040204020203" pitchFamily="34" charset="0"/>
                <a:cs typeface="Segoe UI" panose="020B0502040204020203" pitchFamily="34" charset="0"/>
              </a:rPr>
              <a:t>EEHS.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32</a:t>
            </a:r>
            <a:r>
              <a:rPr lang="pl-PL" sz="1400" dirty="0">
                <a:latin typeface="Segoe UI" panose="020B0502040204020203" pitchFamily="34" charset="0"/>
                <a:cs typeface="Segoe UI" panose="020B0502040204020203" pitchFamily="34" charset="0"/>
              </a:rPr>
              <a:t>.4S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sz="1400" dirty="0">
                <a:latin typeface="Segoe UI" panose="020B0502040204020203" pitchFamily="34" charset="0"/>
                <a:cs typeface="Segoe UI" panose="020B0502040204020203" pitchFamily="34" charset="0"/>
              </a:rPr>
              <a:t>EEHE.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32</a:t>
            </a:r>
            <a:r>
              <a:rPr lang="pl-PL" sz="1400" dirty="0">
                <a:latin typeface="Segoe UI" panose="020B0502040204020203" pitchFamily="34" charset="0"/>
                <a:cs typeface="Segoe UI" panose="020B0502040204020203" pitchFamily="34" charset="0"/>
              </a:rPr>
              <a:t>.4B/W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30DFBFE-11A2-46BA-A5A3-3FE54000CBD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123856" y="2490763"/>
            <a:ext cx="743294" cy="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E15312D-E4FC-4129-9B0C-9EE9D99AA7A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2577264" y="3987800"/>
            <a:ext cx="0" cy="688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8D53F52-AC07-43A9-9C1E-44786D15A585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315954" y="3427480"/>
            <a:ext cx="836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4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117037-5C6C-4471-8492-B9E3F09BDAD4}"/>
              </a:ext>
            </a:extLst>
          </p:cNvPr>
          <p:cNvSpPr/>
          <p:nvPr/>
        </p:nvSpPr>
        <p:spPr>
          <a:xfrm>
            <a:off x="-230801" y="4190837"/>
            <a:ext cx="5575781" cy="34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177800" algn="ctr">
              <a:lnSpc>
                <a:spcPts val="125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EEHX.64.4X</a:t>
            </a:r>
            <a:r>
              <a:rPr 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44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C5BB6D-A453-4FCF-840F-28BA262F1EC6}"/>
              </a:ext>
            </a:extLst>
          </p:cNvPr>
          <p:cNvSpPr/>
          <p:nvPr/>
        </p:nvSpPr>
        <p:spPr>
          <a:xfrm>
            <a:off x="54268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РАСШИФРОВКА АББРЕВИАТУР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01BBCF-7B70-4002-839E-B6C1310256D2}"/>
              </a:ext>
            </a:extLst>
          </p:cNvPr>
          <p:cNvCxnSpPr>
            <a:cxnSpLocks/>
          </p:cNvCxnSpPr>
          <p:nvPr/>
        </p:nvCxnSpPr>
        <p:spPr>
          <a:xfrm>
            <a:off x="1415468" y="4382466"/>
            <a:ext cx="6284" cy="213552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4E3BA5-65E9-440B-857E-CE8F79EE0076}"/>
              </a:ext>
            </a:extLst>
          </p:cNvPr>
          <p:cNvSpPr txBox="1"/>
          <p:nvPr/>
        </p:nvSpPr>
        <p:spPr>
          <a:xfrm>
            <a:off x="1353015" y="6268803"/>
            <a:ext cx="424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– </a:t>
            </a:r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ОБОЗНАЧЕНИЕ ПРОИЗВОДСТВЕННОЙ ПЛОЩАДКИ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78D3BB1-A373-43B6-B26F-739FB809008A}"/>
              </a:ext>
            </a:extLst>
          </p:cNvPr>
          <p:cNvCxnSpPr>
            <a:cxnSpLocks/>
          </p:cNvCxnSpPr>
          <p:nvPr/>
        </p:nvCxnSpPr>
        <p:spPr>
          <a:xfrm>
            <a:off x="1720268" y="4382465"/>
            <a:ext cx="5291" cy="180618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9402A6-FA56-4397-8C4D-0A58363FB680}"/>
              </a:ext>
            </a:extLst>
          </p:cNvPr>
          <p:cNvSpPr txBox="1"/>
          <p:nvPr/>
        </p:nvSpPr>
        <p:spPr>
          <a:xfrm>
            <a:off x="1661344" y="5943829"/>
            <a:ext cx="224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LECTRIC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ЭЛЕКТРИЧЕСКАЯ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6AD3625-DF2C-44FC-BD58-A423B766E949}"/>
              </a:ext>
            </a:extLst>
          </p:cNvPr>
          <p:cNvCxnSpPr>
            <a:cxnSpLocks/>
          </p:cNvCxnSpPr>
          <p:nvPr/>
        </p:nvCxnSpPr>
        <p:spPr>
          <a:xfrm>
            <a:off x="2063168" y="4382465"/>
            <a:ext cx="6924" cy="144972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06BCB6-E9E8-409A-936B-7A9BDBE7022F}"/>
              </a:ext>
            </a:extLst>
          </p:cNvPr>
          <p:cNvSpPr txBox="1"/>
          <p:nvPr/>
        </p:nvSpPr>
        <p:spPr>
          <a:xfrm>
            <a:off x="2006018" y="5582266"/>
            <a:ext cx="412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ВАРОЧНАЯ ПАНЕЛЬ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A6D4C49-6C21-48EB-8972-80AE14AF4BE5}"/>
              </a:ext>
            </a:extLst>
          </p:cNvPr>
          <p:cNvCxnSpPr>
            <a:cxnSpLocks/>
          </p:cNvCxnSpPr>
          <p:nvPr/>
        </p:nvCxnSpPr>
        <p:spPr>
          <a:xfrm>
            <a:off x="2396543" y="4382466"/>
            <a:ext cx="0" cy="112587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AF0D6D-7BF3-4000-B272-28E72E98BBD9}"/>
              </a:ext>
            </a:extLst>
          </p:cNvPr>
          <p:cNvSpPr txBox="1"/>
          <p:nvPr/>
        </p:nvSpPr>
        <p:spPr>
          <a:xfrm>
            <a:off x="2407701" y="4840014"/>
            <a:ext cx="295305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ПОВЕРХНОСТЬ ИЗ НЕРЖАВЕЮЩЕЙ СТАЛИ</a:t>
            </a: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ЭМАЛИРОВАННАЯ ПОВЕРХНОСТЬ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10020DD-4516-46B1-8633-90BA85853198}"/>
              </a:ext>
            </a:extLst>
          </p:cNvPr>
          <p:cNvCxnSpPr>
            <a:cxnSpLocks/>
          </p:cNvCxnSpPr>
          <p:nvPr/>
        </p:nvCxnSpPr>
        <p:spPr>
          <a:xfrm>
            <a:off x="2393942" y="5498812"/>
            <a:ext cx="2856479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2548599-D12F-4FE1-9DA0-92A2988021D5}"/>
              </a:ext>
            </a:extLst>
          </p:cNvPr>
          <p:cNvCxnSpPr>
            <a:cxnSpLocks/>
          </p:cNvCxnSpPr>
          <p:nvPr/>
        </p:nvCxnSpPr>
        <p:spPr>
          <a:xfrm>
            <a:off x="2070092" y="5832187"/>
            <a:ext cx="208151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4CE141B-2632-4305-8C82-E24410CF52CC}"/>
              </a:ext>
            </a:extLst>
          </p:cNvPr>
          <p:cNvCxnSpPr>
            <a:cxnSpLocks/>
          </p:cNvCxnSpPr>
          <p:nvPr/>
        </p:nvCxnSpPr>
        <p:spPr>
          <a:xfrm>
            <a:off x="1725559" y="6188645"/>
            <a:ext cx="208068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29CED5A-F6FF-4BCF-BF3F-FEA709E5608D}"/>
              </a:ext>
            </a:extLst>
          </p:cNvPr>
          <p:cNvCxnSpPr>
            <a:cxnSpLocks/>
          </p:cNvCxnSpPr>
          <p:nvPr/>
        </p:nvCxnSpPr>
        <p:spPr>
          <a:xfrm>
            <a:off x="1421752" y="6517987"/>
            <a:ext cx="366546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2820808" y="3230265"/>
            <a:ext cx="0" cy="7142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024F769-898A-49EB-A31D-BF8AEAB5EDE4}"/>
              </a:ext>
            </a:extLst>
          </p:cNvPr>
          <p:cNvCxnSpPr>
            <a:cxnSpLocks/>
          </p:cNvCxnSpPr>
          <p:nvPr/>
        </p:nvCxnSpPr>
        <p:spPr>
          <a:xfrm>
            <a:off x="1582654" y="3230265"/>
            <a:ext cx="123815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0D1DC97-8B64-4CF9-83B5-06D9DA65A6ED}"/>
              </a:ext>
            </a:extLst>
          </p:cNvPr>
          <p:cNvSpPr txBox="1"/>
          <p:nvPr/>
        </p:nvSpPr>
        <p:spPr>
          <a:xfrm>
            <a:off x="1494657" y="3167893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60 см РАЗМЕР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8D7D9A7-1282-4C75-9E9F-0D493CFEB592}"/>
              </a:ext>
            </a:extLst>
          </p:cNvPr>
          <p:cNvCxnSpPr>
            <a:cxnSpLocks/>
          </p:cNvCxnSpPr>
          <p:nvPr/>
        </p:nvCxnSpPr>
        <p:spPr>
          <a:xfrm>
            <a:off x="3160533" y="2839740"/>
            <a:ext cx="0" cy="111671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404C15A-1A85-46EE-8659-319ED4BE916E}"/>
              </a:ext>
            </a:extLst>
          </p:cNvPr>
          <p:cNvSpPr txBox="1"/>
          <p:nvPr/>
        </p:nvSpPr>
        <p:spPr>
          <a:xfrm>
            <a:off x="1906604" y="2799430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4 КОНФОРКИ  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E836F686-79BD-4ED8-B468-CDA7A5D5C635}"/>
              </a:ext>
            </a:extLst>
          </p:cNvPr>
          <p:cNvCxnSpPr>
            <a:cxnSpLocks/>
          </p:cNvCxnSpPr>
          <p:nvPr/>
        </p:nvCxnSpPr>
        <p:spPr>
          <a:xfrm>
            <a:off x="3588844" y="2410247"/>
            <a:ext cx="5740" cy="15247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208E30AE-2852-4E08-98D9-4E4BBC98218F}"/>
              </a:ext>
            </a:extLst>
          </p:cNvPr>
          <p:cNvCxnSpPr>
            <a:cxnSpLocks/>
          </p:cNvCxnSpPr>
          <p:nvPr/>
        </p:nvCxnSpPr>
        <p:spPr>
          <a:xfrm>
            <a:off x="802633" y="2410247"/>
            <a:ext cx="27998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391C85F-1735-4AFD-AD25-E6F4B46F4250}"/>
              </a:ext>
            </a:extLst>
          </p:cNvPr>
          <p:cNvSpPr txBox="1"/>
          <p:nvPr/>
        </p:nvSpPr>
        <p:spPr>
          <a:xfrm>
            <a:off x="740444" y="2339666"/>
            <a:ext cx="295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ПРОИЗВОДСТВЕННОЕ ОБОЗНАЧЕНИЕ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41D5CF07-56A1-4C11-9838-2DA19A0E9324}"/>
              </a:ext>
            </a:extLst>
          </p:cNvPr>
          <p:cNvCxnSpPr>
            <a:cxnSpLocks/>
          </p:cNvCxnSpPr>
          <p:nvPr/>
        </p:nvCxnSpPr>
        <p:spPr>
          <a:xfrm>
            <a:off x="3854611" y="1484589"/>
            <a:ext cx="0" cy="245423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16FD0FD-EFFA-41AB-A245-6F796BE8FB6E}"/>
              </a:ext>
            </a:extLst>
          </p:cNvPr>
          <p:cNvCxnSpPr>
            <a:cxnSpLocks/>
          </p:cNvCxnSpPr>
          <p:nvPr/>
        </p:nvCxnSpPr>
        <p:spPr>
          <a:xfrm>
            <a:off x="1912830" y="1484589"/>
            <a:ext cx="194800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-8-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D259B5-B834-4A51-87B7-D3E5B74DBDA1}"/>
              </a:ext>
            </a:extLst>
          </p:cNvPr>
          <p:cNvSpPr txBox="1"/>
          <p:nvPr/>
        </p:nvSpPr>
        <p:spPr>
          <a:xfrm>
            <a:off x="22612" y="71950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3F35291-3A9F-4FF3-88C9-9B9FF8677174}"/>
              </a:ext>
            </a:extLst>
          </p:cNvPr>
          <p:cNvCxnSpPr>
            <a:cxnSpLocks/>
          </p:cNvCxnSpPr>
          <p:nvPr/>
        </p:nvCxnSpPr>
        <p:spPr>
          <a:xfrm>
            <a:off x="1989299" y="2839740"/>
            <a:ext cx="11712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528B68E-2E6E-4328-993A-2EBF48F2F053}"/>
              </a:ext>
            </a:extLst>
          </p:cNvPr>
          <p:cNvSpPr txBox="1"/>
          <p:nvPr/>
        </p:nvSpPr>
        <p:spPr>
          <a:xfrm>
            <a:off x="1838872" y="1467114"/>
            <a:ext cx="29530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TEEL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СТАЛЬНОЙ ЦВЕТ</a:t>
            </a:r>
          </a:p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HITE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БЕЛЫЙ ЦВЕТ </a:t>
            </a:r>
          </a:p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LACK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ЧЕРНЫЙ ЦВЕТ 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950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3008</Words>
  <Application>Microsoft Office PowerPoint</Application>
  <PresentationFormat>Произвольный</PresentationFormat>
  <Paragraphs>413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Segoe UI</vt:lpstr>
      <vt:lpstr>Segoe UI Black</vt:lpstr>
      <vt:lpstr>SFNS Display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RF maunfeld</dc:creator>
  <cp:lastModifiedBy>User</cp:lastModifiedBy>
  <cp:revision>143</cp:revision>
  <dcterms:created xsi:type="dcterms:W3CDTF">2018-04-11T15:11:13Z</dcterms:created>
  <dcterms:modified xsi:type="dcterms:W3CDTF">2021-03-09T07:51:22Z</dcterms:modified>
</cp:coreProperties>
</file>